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51"/>
  </p:notesMasterIdLst>
  <p:sldIdLst>
    <p:sldId id="256" r:id="rId2"/>
    <p:sldId id="323" r:id="rId3"/>
    <p:sldId id="366" r:id="rId4"/>
    <p:sldId id="394" r:id="rId5"/>
    <p:sldId id="379" r:id="rId6"/>
    <p:sldId id="378" r:id="rId7"/>
    <p:sldId id="393" r:id="rId8"/>
    <p:sldId id="381" r:id="rId9"/>
    <p:sldId id="380" r:id="rId10"/>
    <p:sldId id="326" r:id="rId11"/>
    <p:sldId id="350" r:id="rId12"/>
    <p:sldId id="351" r:id="rId13"/>
    <p:sldId id="384" r:id="rId14"/>
    <p:sldId id="354" r:id="rId15"/>
    <p:sldId id="385" r:id="rId16"/>
    <p:sldId id="353" r:id="rId17"/>
    <p:sldId id="364" r:id="rId18"/>
    <p:sldId id="382" r:id="rId19"/>
    <p:sldId id="383" r:id="rId20"/>
    <p:sldId id="342" r:id="rId21"/>
    <p:sldId id="386" r:id="rId22"/>
    <p:sldId id="344" r:id="rId23"/>
    <p:sldId id="349" r:id="rId24"/>
    <p:sldId id="343" r:id="rId25"/>
    <p:sldId id="358" r:id="rId26"/>
    <p:sldId id="338" r:id="rId27"/>
    <p:sldId id="266" r:id="rId28"/>
    <p:sldId id="267" r:id="rId29"/>
    <p:sldId id="268" r:id="rId30"/>
    <p:sldId id="269" r:id="rId31"/>
    <p:sldId id="387" r:id="rId32"/>
    <p:sldId id="388" r:id="rId33"/>
    <p:sldId id="339" r:id="rId34"/>
    <p:sldId id="322" r:id="rId35"/>
    <p:sldId id="337" r:id="rId36"/>
    <p:sldId id="370" r:id="rId37"/>
    <p:sldId id="347" r:id="rId38"/>
    <p:sldId id="389" r:id="rId39"/>
    <p:sldId id="390" r:id="rId40"/>
    <p:sldId id="359" r:id="rId41"/>
    <p:sldId id="360" r:id="rId42"/>
    <p:sldId id="336" r:id="rId43"/>
    <p:sldId id="328" r:id="rId44"/>
    <p:sldId id="391" r:id="rId45"/>
    <p:sldId id="392" r:id="rId46"/>
    <p:sldId id="361" r:id="rId47"/>
    <p:sldId id="324" r:id="rId48"/>
    <p:sldId id="297" r:id="rId49"/>
    <p:sldId id="320" r:id="rId50"/>
  </p:sldIdLst>
  <p:sldSz cx="9144000" cy="5143500" type="screen16x9"/>
  <p:notesSz cx="7315200" cy="96012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1542"/>
    <a:srgbClr val="F5D3E8"/>
    <a:srgbClr val="881D5E"/>
    <a:srgbClr val="1F2E5F"/>
    <a:srgbClr val="CC3399"/>
    <a:srgbClr val="FF206E"/>
    <a:srgbClr val="525252"/>
    <a:srgbClr val="BE1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06" autoAdjust="0"/>
    <p:restoredTop sz="70180" autoAdjust="0"/>
  </p:normalViewPr>
  <p:slideViewPr>
    <p:cSldViewPr showGuides="1">
      <p:cViewPr varScale="1">
        <p:scale>
          <a:sx n="99" d="100"/>
          <a:sy n="99" d="100"/>
        </p:scale>
        <p:origin x="1620" y="78"/>
      </p:cViewPr>
      <p:guideLst>
        <p:guide orient="horz" pos="1620"/>
        <p:guide pos="2880"/>
      </p:guideLst>
    </p:cSldViewPr>
  </p:slideViewPr>
  <p:outlineViewPr>
    <p:cViewPr>
      <p:scale>
        <a:sx n="33" d="100"/>
        <a:sy n="33" d="100"/>
      </p:scale>
      <p:origin x="0" y="-4260"/>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731521" y="4560570"/>
            <a:ext cx="5852159" cy="4320540"/>
          </a:xfrm>
          <a:prstGeom prst="rect">
            <a:avLst/>
          </a:prstGeom>
          <a:noFill/>
          <a:ln>
            <a:noFill/>
          </a:ln>
        </p:spPr>
        <p:txBody>
          <a:bodyPr lIns="96645" tIns="96645" rIns="96645" bIns="9664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409231152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731521" y="4560570"/>
            <a:ext cx="5852159" cy="4320540"/>
          </a:xfrm>
          <a:prstGeom prst="rect">
            <a:avLst/>
          </a:prstGeom>
        </p:spPr>
        <p:txBody>
          <a:bodyPr lIns="96645" tIns="96645" rIns="96645" bIns="96645" anchor="t" anchorCtr="0">
            <a:noAutofit/>
          </a:bodyPr>
          <a:lstStyle/>
          <a:p>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Part 3: Placing EDI in the library</a:t>
            </a:r>
          </a:p>
          <a:p>
            <a:r>
              <a:rPr lang="en-US" sz="1100" kern="1200" dirty="0">
                <a:solidFill>
                  <a:schemeClr val="tx1"/>
                </a:solidFill>
                <a:effectLst/>
                <a:latin typeface="+mn-lt"/>
                <a:ea typeface="+mn-ea"/>
                <a:cs typeface="+mn-cs"/>
              </a:rPr>
              <a:t> </a:t>
            </a:r>
          </a:p>
          <a:p>
            <a:pPr lvl="0"/>
            <a:r>
              <a:rPr lang="en-US" sz="1100" kern="1200" dirty="0">
                <a:solidFill>
                  <a:schemeClr val="tx1"/>
                </a:solidFill>
                <a:effectLst/>
                <a:latin typeface="+mn-lt"/>
                <a:ea typeface="+mn-ea"/>
                <a:cs typeface="+mn-cs"/>
              </a:rPr>
              <a:t>I want to start our discussion with some subjective observations as a </a:t>
            </a:r>
            <a:r>
              <a:rPr lang="en-US" sz="1100" kern="1200" dirty="0" smtClean="0">
                <a:solidFill>
                  <a:schemeClr val="tx1"/>
                </a:solidFill>
                <a:effectLst/>
                <a:latin typeface="+mn-lt"/>
                <a:ea typeface="+mn-ea"/>
                <a:cs typeface="+mn-cs"/>
              </a:rPr>
              <a:t>librarian and archivist, and a staff and faculty member, </a:t>
            </a:r>
            <a:r>
              <a:rPr lang="en-US" sz="1100" kern="1200" dirty="0">
                <a:solidFill>
                  <a:schemeClr val="tx1"/>
                </a:solidFill>
                <a:effectLst/>
                <a:latin typeface="+mn-lt"/>
                <a:ea typeface="+mn-ea"/>
                <a:cs typeface="+mn-cs"/>
              </a:rPr>
              <a:t>working </a:t>
            </a:r>
            <a:r>
              <a:rPr lang="en-US" sz="1100" kern="1200" dirty="0" smtClean="0">
                <a:solidFill>
                  <a:schemeClr val="tx1"/>
                </a:solidFill>
                <a:effectLst/>
                <a:latin typeface="+mn-lt"/>
                <a:ea typeface="+mn-ea"/>
                <a:cs typeface="+mn-cs"/>
              </a:rPr>
              <a:t>12+ </a:t>
            </a:r>
            <a:r>
              <a:rPr lang="en-US" sz="1100" kern="1200" dirty="0">
                <a:solidFill>
                  <a:schemeClr val="tx1"/>
                </a:solidFill>
                <a:effectLst/>
                <a:latin typeface="+mn-lt"/>
                <a:ea typeface="+mn-ea"/>
                <a:cs typeface="+mn-cs"/>
              </a:rPr>
              <a:t>years in the organization.</a:t>
            </a:r>
          </a:p>
          <a:p>
            <a:endParaRPr lang="en-US" dirty="0"/>
          </a:p>
        </p:txBody>
      </p:sp>
    </p:spTree>
    <p:extLst>
      <p:ext uri="{BB962C8B-B14F-4D97-AF65-F5344CB8AC3E}">
        <p14:creationId xmlns:p14="http://schemas.microsoft.com/office/powerpoint/2010/main" val="300404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[Library as place - broadening the definition of diversity/inclusion]</a:t>
            </a:r>
          </a:p>
          <a:p>
            <a:endParaRPr lang="en-US" sz="1100" kern="1200" dirty="0">
              <a:solidFill>
                <a:schemeClr val="tx1"/>
              </a:solidFill>
              <a:effectLst/>
              <a:latin typeface="+mn-lt"/>
              <a:ea typeface="+mn-ea"/>
              <a:cs typeface="+mn-cs"/>
            </a:endParaRPr>
          </a:p>
          <a:p>
            <a:pPr lvl="0"/>
            <a:r>
              <a:rPr lang="en-US" sz="1100" kern="1200" dirty="0">
                <a:solidFill>
                  <a:schemeClr val="tx1"/>
                </a:solidFill>
                <a:effectLst/>
                <a:latin typeface="+mn-lt"/>
                <a:ea typeface="+mn-ea"/>
                <a:cs typeface="+mn-cs"/>
              </a:rPr>
              <a:t>I want </a:t>
            </a:r>
            <a:r>
              <a:rPr lang="en-US" sz="1100" kern="1200" dirty="0" smtClean="0">
                <a:solidFill>
                  <a:schemeClr val="tx1"/>
                </a:solidFill>
                <a:effectLst/>
                <a:latin typeface="+mn-lt"/>
                <a:ea typeface="+mn-ea"/>
                <a:cs typeface="+mn-cs"/>
              </a:rPr>
              <a:t>us </a:t>
            </a:r>
            <a:r>
              <a:rPr lang="en-US" sz="1100" kern="1200" dirty="0">
                <a:solidFill>
                  <a:schemeClr val="tx1"/>
                </a:solidFill>
                <a:effectLst/>
                <a:latin typeface="+mn-lt"/>
                <a:ea typeface="+mn-ea"/>
                <a:cs typeface="+mn-cs"/>
              </a:rPr>
              <a:t>to consider our library community and reflect on who are our users, who uses our collections, our spaces, our services. What does diversity look like among our users?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Diversity is a 27-year-old marine with a traumatic brain injury explaining to their librarian the limitations they may encounter in the classroom.</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Diversity is an undergraduate student maneuvering through narrow ropes juggling his wallet and chips while reaching for a drink that was not designed with him in mind.</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A Japanese international student misreading an active shooter text and a lock down in the library. That student would later ask to stay in the area studies suite because they did not want to go home to an empty apartment.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Arial"/>
            </a:endParaRPr>
          </a:p>
        </p:txBody>
      </p:sp>
    </p:spTree>
    <p:extLst>
      <p:ext uri="{BB962C8B-B14F-4D97-AF65-F5344CB8AC3E}">
        <p14:creationId xmlns:p14="http://schemas.microsoft.com/office/powerpoint/2010/main" val="4108823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Diversity is a group of Muslim men praying openly in the stacks during finals week</a:t>
            </a:r>
          </a:p>
          <a:p>
            <a:endParaRPr lang="en-US" dirty="0">
              <a:cs typeface="Arial"/>
            </a:endParaRPr>
          </a:p>
        </p:txBody>
      </p:sp>
    </p:spTree>
    <p:extLst>
      <p:ext uri="{BB962C8B-B14F-4D97-AF65-F5344CB8AC3E}">
        <p14:creationId xmlns:p14="http://schemas.microsoft.com/office/powerpoint/2010/main" val="3199849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Now I want you to think about who are our co-workers; and this is just a few of them. Who are the leaders (formally and informally) that thrive in our organizations. Who is successful in this organization?</a:t>
            </a:r>
          </a:p>
          <a:p>
            <a:endParaRPr lang="en-US" dirty="0"/>
          </a:p>
        </p:txBody>
      </p:sp>
    </p:spTree>
    <p:extLst>
      <p:ext uri="{BB962C8B-B14F-4D97-AF65-F5344CB8AC3E}">
        <p14:creationId xmlns:p14="http://schemas.microsoft.com/office/powerpoint/2010/main" val="1944533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[2 examples of EDI challenges in Ohio and on-campus]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Progress towards inclusion and equity means that we established all gender bathrooms.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And now our trans and genderqueer colleagues and patrons no longer have to go to the 11</a:t>
            </a:r>
            <a:r>
              <a:rPr lang="en-US" sz="1100" kern="1200" baseline="30000" dirty="0" smtClean="0">
                <a:solidFill>
                  <a:schemeClr val="tx1"/>
                </a:solidFill>
                <a:effectLst/>
                <a:latin typeface="+mn-lt"/>
                <a:ea typeface="+mn-ea"/>
                <a:cs typeface="+mn-cs"/>
              </a:rPr>
              <a:t>th</a:t>
            </a:r>
            <a:r>
              <a:rPr lang="en-US" sz="1100" kern="1200" dirty="0" smtClean="0">
                <a:solidFill>
                  <a:schemeClr val="tx1"/>
                </a:solidFill>
                <a:effectLst/>
                <a:latin typeface="+mn-lt"/>
                <a:ea typeface="+mn-ea"/>
                <a:cs typeface="+mn-cs"/>
              </a:rPr>
              <a:t> floor to access all-gender restrooms.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But we still</a:t>
            </a:r>
            <a:r>
              <a:rPr lang="en-US" sz="1100" kern="1200" baseline="0" dirty="0" smtClean="0">
                <a:solidFill>
                  <a:schemeClr val="tx1"/>
                </a:solidFill>
                <a:effectLst/>
                <a:latin typeface="+mn-lt"/>
                <a:ea typeface="+mn-ea"/>
                <a:cs typeface="+mn-cs"/>
              </a:rPr>
              <a:t> have work to do as the signage has not been updated, nor is this truly handicap-accessible.</a:t>
            </a:r>
            <a:endParaRPr lang="en-US" sz="11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40926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[2 examples of EDI challenges in Ohio and on-campus]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How</a:t>
            </a:r>
            <a:r>
              <a:rPr lang="en-US" sz="1100" kern="1200" baseline="0" dirty="0" smtClean="0">
                <a:solidFill>
                  <a:schemeClr val="tx1"/>
                </a:solidFill>
                <a:effectLst/>
                <a:latin typeface="+mn-lt"/>
                <a:ea typeface="+mn-ea"/>
                <a:cs typeface="+mn-cs"/>
              </a:rPr>
              <a:t> successful are we for being inclusive of these communities?</a:t>
            </a:r>
            <a:endParaRPr lang="en-US" sz="11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2200161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[University-International aspect of the people that work at OSU]</a:t>
            </a:r>
          </a:p>
          <a:p>
            <a:endParaRPr lang="en-US" dirty="0">
              <a:cs typeface="Arial"/>
            </a:endParaRPr>
          </a:p>
        </p:txBody>
      </p:sp>
    </p:spTree>
    <p:extLst>
      <p:ext uri="{BB962C8B-B14F-4D97-AF65-F5344CB8AC3E}">
        <p14:creationId xmlns:p14="http://schemas.microsoft.com/office/powerpoint/2010/main" val="2695125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[Conclusion Part 3 and Transition]</a:t>
            </a:r>
          </a:p>
          <a:p>
            <a:endParaRPr lang="en-US" sz="1100" kern="1200" dirty="0">
              <a:solidFill>
                <a:schemeClr val="tx1"/>
              </a:solidFill>
              <a:effectLst/>
              <a:latin typeface="+mn-lt"/>
              <a:ea typeface="+mn-ea"/>
              <a:cs typeface="+mn-cs"/>
            </a:endParaRPr>
          </a:p>
          <a:p>
            <a:pPr lvl="0"/>
            <a:r>
              <a:rPr lang="en-US" sz="1100" kern="1200" dirty="0">
                <a:solidFill>
                  <a:schemeClr val="tx1"/>
                </a:solidFill>
                <a:effectLst/>
                <a:latin typeface="+mn-lt"/>
                <a:ea typeface="+mn-ea"/>
                <a:cs typeface="+mn-cs"/>
              </a:rPr>
              <a:t>The question is not preparing for diversity, but rather diversity is here…..and how are we building capacity for our organization to thrive.</a:t>
            </a:r>
          </a:p>
          <a:p>
            <a:endParaRPr lang="en-US" dirty="0">
              <a:cs typeface="Arial"/>
            </a:endParaRPr>
          </a:p>
          <a:p>
            <a:r>
              <a:rPr lang="en-US" sz="1100" kern="1200" dirty="0">
                <a:solidFill>
                  <a:schemeClr val="tx1"/>
                </a:solidFill>
                <a:effectLst/>
                <a:latin typeface="+mn-lt"/>
                <a:ea typeface="+mn-ea"/>
                <a:cs typeface="+mn-cs"/>
              </a:rPr>
              <a:t>[Why do we care…action/motivator]</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Unlike other eras, we are living in a time where we can design or redesign our systems and institutions to be more inclusive and equitable. Systems that may have previously been design to ignore, exclude or at worse oppress, can now be upgraded be inclusive of all people that work and serve them. We have immense power, like never before to do this, but to get started we have to first get on the same page, we first have to start with our definitions regarding equity diversity and inclusion.</a:t>
            </a:r>
          </a:p>
          <a:p>
            <a:endParaRPr lang="en-US" dirty="0">
              <a:cs typeface="Arial"/>
            </a:endParaRPr>
          </a:p>
        </p:txBody>
      </p:sp>
    </p:spTree>
    <p:extLst>
      <p:ext uri="{BB962C8B-B14F-4D97-AF65-F5344CB8AC3E}">
        <p14:creationId xmlns:p14="http://schemas.microsoft.com/office/powerpoint/2010/main" val="36108381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1" kern="1200" dirty="0" smtClean="0">
                <a:solidFill>
                  <a:schemeClr val="tx1"/>
                </a:solidFill>
                <a:effectLst/>
                <a:latin typeface="+mn-lt"/>
                <a:ea typeface="+mn-ea"/>
                <a:cs typeface="+mn-cs"/>
              </a:rPr>
              <a:t>Part 4: EDI Definitions- </a:t>
            </a:r>
          </a:p>
          <a:p>
            <a:endParaRPr lang="en-US" sz="1100" kern="1200" dirty="0" smtClean="0">
              <a:solidFill>
                <a:schemeClr val="tx1"/>
              </a:solidFill>
              <a:effectLst/>
              <a:latin typeface="+mn-lt"/>
              <a:ea typeface="+mn-ea"/>
              <a:cs typeface="+mn-cs"/>
            </a:endParaRPr>
          </a:p>
          <a:p>
            <a:pPr lvl="0"/>
            <a:r>
              <a:rPr lang="en-US" sz="1100" kern="1200" dirty="0" smtClean="0">
                <a:solidFill>
                  <a:schemeClr val="tx1"/>
                </a:solidFill>
                <a:effectLst/>
                <a:latin typeface="+mn-lt"/>
                <a:ea typeface="+mn-ea"/>
                <a:cs typeface="+mn-cs"/>
              </a:rPr>
              <a:t>We each come to the table with our own definitions for these words. What they mean to us personally and in turn subjective definitions that may influence our professionally behavior and contributions to EDI work. </a:t>
            </a:r>
          </a:p>
          <a:p>
            <a:pPr>
              <a:buNone/>
            </a:pPr>
            <a:endParaRPr lang="en-US" dirty="0">
              <a:cs typeface="Arial"/>
            </a:endParaRPr>
          </a:p>
        </p:txBody>
      </p:sp>
    </p:spTree>
    <p:extLst>
      <p:ext uri="{BB962C8B-B14F-4D97-AF65-F5344CB8AC3E}">
        <p14:creationId xmlns:p14="http://schemas.microsoft.com/office/powerpoint/2010/main" val="14520388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dirty="0" smtClean="0">
                <a:solidFill>
                  <a:schemeClr val="tx1"/>
                </a:solidFill>
                <a:effectLst/>
                <a:latin typeface="+mn-lt"/>
                <a:ea typeface="+mn-ea"/>
                <a:cs typeface="+mn-cs"/>
              </a:rPr>
              <a:t>[Uncording language in order to develop a collective strategy]</a:t>
            </a:r>
          </a:p>
          <a:p>
            <a:endParaRPr lang="en-US" sz="1100" kern="1200" dirty="0" smtClean="0">
              <a:solidFill>
                <a:schemeClr val="tx1"/>
              </a:solidFill>
              <a:effectLst/>
              <a:latin typeface="+mn-lt"/>
              <a:ea typeface="+mn-ea"/>
              <a:cs typeface="+mn-cs"/>
            </a:endParaRPr>
          </a:p>
          <a:p>
            <a:pPr lvl="0"/>
            <a:r>
              <a:rPr lang="en-US" sz="1100" kern="1200" dirty="0" smtClean="0">
                <a:solidFill>
                  <a:schemeClr val="tx1"/>
                </a:solidFill>
                <a:effectLst/>
                <a:latin typeface="+mn-lt"/>
                <a:ea typeface="+mn-ea"/>
                <a:cs typeface="+mn-cs"/>
              </a:rPr>
              <a:t>Diversity can mean many things. The definition itself is a form of diversity. </a:t>
            </a:r>
          </a:p>
          <a:p>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Diversity can refer to a demographic variable (such as race, religion, gender, nationality, sexual orientation, age, education and skills). Diversity can refer to visible or invisible individual characteristics. In the context of EDI, diversity refers to accounting for the differences that may exist between people and among group of people, and placing a positive value on those difference.  </a:t>
            </a:r>
          </a:p>
          <a:p>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Part of what will help us move forward with a strategic direction of EDI goals is to define what diversity is going to mean for us (the organization). </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Does it mean hiring individuals that are minorities or specifically individuals from underprivileged background*, serving international students, inclusion of staff personnel in library decision making? </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In essence, what does diversity explicitly mean for this organization? A collective definition may assist to inform a strategic direction for our organization and help prioritize actionable steps towards EDI goals.</a:t>
            </a:r>
          </a:p>
          <a:p>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https://www.unionlearn.org.uk/equality-and-diversity-whats-difference</a:t>
            </a:r>
          </a:p>
          <a:p>
            <a:endParaRPr lang="en-US" sz="11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As you consider your own definitions, I want you to ask yourself if these definitions are improving our cultural and international competencies and advancing understanding.</a:t>
            </a:r>
          </a:p>
        </p:txBody>
      </p:sp>
    </p:spTree>
    <p:extLst>
      <p:ext uri="{BB962C8B-B14F-4D97-AF65-F5344CB8AC3E}">
        <p14:creationId xmlns:p14="http://schemas.microsoft.com/office/powerpoint/2010/main" val="2300272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sz="1100" kern="1200" dirty="0">
              <a:latin typeface="+mn-lt"/>
              <a:cs typeface="Arial"/>
            </a:endParaRPr>
          </a:p>
          <a:p>
            <a:r>
              <a:rPr lang="en-US" sz="1100" kern="1200" dirty="0">
                <a:solidFill>
                  <a:schemeClr val="tx1"/>
                </a:solidFill>
                <a:effectLst/>
                <a:latin typeface="+mn-lt"/>
                <a:ea typeface="+mn-ea"/>
                <a:cs typeface="+mn-cs"/>
              </a:rPr>
              <a:t>[Acknowledging the challenge of EDI conversations and setting the workshop’s tone]</a:t>
            </a:r>
          </a:p>
          <a:p>
            <a:r>
              <a:rPr lang="en-US" sz="1100" kern="1200" dirty="0">
                <a:solidFill>
                  <a:schemeClr val="tx1"/>
                </a:solidFill>
                <a:effectLst/>
                <a:latin typeface="+mn-lt"/>
                <a:ea typeface="+mn-ea"/>
                <a:cs typeface="+mn-cs"/>
              </a:rPr>
              <a:t> </a:t>
            </a:r>
          </a:p>
          <a:p>
            <a:pPr lvl="0"/>
            <a:r>
              <a:rPr lang="en-US" sz="1100" kern="1200" dirty="0">
                <a:solidFill>
                  <a:schemeClr val="tx1"/>
                </a:solidFill>
                <a:effectLst/>
                <a:latin typeface="+mn-lt"/>
                <a:ea typeface="+mn-ea"/>
                <a:cs typeface="+mn-cs"/>
              </a:rPr>
              <a:t>I want to start our workshop by acknowledging that for many of us, the topics of today’s discussions are not easy. </a:t>
            </a:r>
          </a:p>
          <a:p>
            <a:pPr lvl="0"/>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We may feel that we cannot speak to these issues or conversely, </a:t>
            </a:r>
            <a:r>
              <a:rPr lang="en-US" sz="1100" kern="1200" dirty="0" smtClean="0">
                <a:solidFill>
                  <a:schemeClr val="tx1"/>
                </a:solidFill>
                <a:effectLst/>
                <a:latin typeface="+mn-lt"/>
                <a:ea typeface="+mn-ea"/>
                <a:cs typeface="+mn-cs"/>
              </a:rPr>
              <a:t>are </a:t>
            </a:r>
            <a:r>
              <a:rPr lang="en-US" sz="1100" kern="1200" dirty="0">
                <a:solidFill>
                  <a:schemeClr val="tx1"/>
                </a:solidFill>
                <a:effectLst/>
                <a:latin typeface="+mn-lt"/>
                <a:ea typeface="+mn-ea"/>
                <a:cs typeface="+mn-cs"/>
              </a:rPr>
              <a:t>the only ones that can speak to these issues because of </a:t>
            </a:r>
            <a:r>
              <a:rPr lang="en-US" sz="1100" kern="1200" dirty="0" smtClean="0">
                <a:solidFill>
                  <a:schemeClr val="tx1"/>
                </a:solidFill>
                <a:effectLst/>
                <a:latin typeface="+mn-lt"/>
                <a:ea typeface="+mn-ea"/>
                <a:cs typeface="+mn-cs"/>
              </a:rPr>
              <a:t> an </a:t>
            </a:r>
            <a:r>
              <a:rPr lang="en-US" sz="1100" kern="1200" dirty="0">
                <a:solidFill>
                  <a:schemeClr val="tx1"/>
                </a:solidFill>
                <a:effectLst/>
                <a:latin typeface="+mn-lt"/>
                <a:ea typeface="+mn-ea"/>
                <a:cs typeface="+mn-cs"/>
              </a:rPr>
              <a:t>identity and affiliation with a minority or majority group. </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In advance, we want to thank you for being here and participating in a candid discussion with your colleagues.</a:t>
            </a:r>
          </a:p>
          <a:p>
            <a:endParaRPr lang="en-US" baseline="0" dirty="0">
              <a:cs typeface="Arial"/>
            </a:endParaRPr>
          </a:p>
        </p:txBody>
      </p:sp>
    </p:spTree>
    <p:extLst>
      <p:ext uri="{BB962C8B-B14F-4D97-AF65-F5344CB8AC3E}">
        <p14:creationId xmlns:p14="http://schemas.microsoft.com/office/powerpoint/2010/main" val="15258428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[Diversity vs. Variety]</a:t>
            </a:r>
          </a:p>
          <a:p>
            <a:endParaRPr lang="en-US" sz="1100" kern="1200" dirty="0">
              <a:solidFill>
                <a:schemeClr val="tx1"/>
              </a:solidFill>
              <a:effectLst/>
              <a:latin typeface="+mn-lt"/>
              <a:ea typeface="+mn-ea"/>
              <a:cs typeface="+mn-cs"/>
            </a:endParaRPr>
          </a:p>
          <a:p>
            <a:pPr lvl="0"/>
            <a:r>
              <a:rPr lang="en-US" sz="1100" kern="1200" dirty="0">
                <a:solidFill>
                  <a:schemeClr val="tx1"/>
                </a:solidFill>
                <a:effectLst/>
                <a:latin typeface="+mn-lt"/>
                <a:ea typeface="+mn-ea"/>
                <a:cs typeface="+mn-cs"/>
              </a:rPr>
              <a:t>I also want to make a distinction between diversity and variety. </a:t>
            </a:r>
          </a:p>
          <a:p>
            <a:pPr lvl="0"/>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Variety is what Dr. Peter </a:t>
            </a:r>
            <a:r>
              <a:rPr lang="en-US" sz="1100" kern="1200" dirty="0" err="1">
                <a:solidFill>
                  <a:schemeClr val="tx1"/>
                </a:solidFill>
                <a:effectLst/>
                <a:latin typeface="+mn-lt"/>
                <a:ea typeface="+mn-ea"/>
                <a:cs typeface="+mn-cs"/>
              </a:rPr>
              <a:t>Hershock</a:t>
            </a:r>
            <a:r>
              <a:rPr lang="en-US" sz="1100" kern="1200" dirty="0">
                <a:solidFill>
                  <a:schemeClr val="tx1"/>
                </a:solidFill>
                <a:effectLst/>
                <a:latin typeface="+mn-lt"/>
                <a:ea typeface="+mn-ea"/>
                <a:cs typeface="+mn-cs"/>
              </a:rPr>
              <a:t> (2012) refers to as superficial variation-”a function of simple co-existence that implies nothing about the quality of relationships or interaction among whatever happens to be present together”. Like a zoo, animals that are lumped together and share the same space, but that’s it.</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Valuing Diversity: Buddhist Reflection on Realizing a More Equitable Global Future. By Peter D. </a:t>
            </a:r>
            <a:r>
              <a:rPr lang="en-US" sz="1100" kern="1200" dirty="0" err="1">
                <a:solidFill>
                  <a:schemeClr val="tx1"/>
                </a:solidFill>
                <a:effectLst/>
                <a:latin typeface="+mn-lt"/>
                <a:ea typeface="+mn-ea"/>
                <a:cs typeface="+mn-cs"/>
              </a:rPr>
              <a:t>Hershock</a:t>
            </a:r>
            <a:r>
              <a:rPr lang="en-US" sz="1100" kern="1200" dirty="0">
                <a:solidFill>
                  <a:schemeClr val="tx1"/>
                </a:solidFill>
                <a:effectLst/>
                <a:latin typeface="+mn-lt"/>
                <a:ea typeface="+mn-ea"/>
                <a:cs typeface="+mn-cs"/>
              </a:rPr>
              <a:t>. Albany: State University of New York Press, 2012.</a:t>
            </a:r>
          </a:p>
          <a:p>
            <a:pPr>
              <a:buNone/>
            </a:pPr>
            <a:endParaRPr lang="en-US" dirty="0">
              <a:cs typeface="Arial"/>
            </a:endParaRPr>
          </a:p>
        </p:txBody>
      </p:sp>
    </p:spTree>
    <p:extLst>
      <p:ext uri="{BB962C8B-B14F-4D97-AF65-F5344CB8AC3E}">
        <p14:creationId xmlns:p14="http://schemas.microsoft.com/office/powerpoint/2010/main" val="3362592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dirty="0" smtClean="0">
                <a:solidFill>
                  <a:schemeClr val="tx1"/>
                </a:solidFill>
                <a:effectLst/>
                <a:latin typeface="+mn-lt"/>
                <a:ea typeface="+mn-ea"/>
                <a:cs typeface="+mn-cs"/>
              </a:rPr>
              <a:t>[Pitfalls of Diversity-Assimilation]</a:t>
            </a:r>
          </a:p>
          <a:p>
            <a:endParaRPr lang="en-US" sz="1100" kern="1200" dirty="0" smtClean="0">
              <a:solidFill>
                <a:schemeClr val="tx1"/>
              </a:solidFill>
              <a:effectLst/>
              <a:latin typeface="+mn-lt"/>
              <a:ea typeface="+mn-ea"/>
              <a:cs typeface="+mn-cs"/>
            </a:endParaRPr>
          </a:p>
          <a:p>
            <a:pPr lvl="0"/>
            <a:r>
              <a:rPr lang="en-US" sz="1100" kern="1200" dirty="0" smtClean="0">
                <a:solidFill>
                  <a:schemeClr val="tx1"/>
                </a:solidFill>
                <a:effectLst/>
                <a:latin typeface="+mn-lt"/>
                <a:ea typeface="+mn-ea"/>
                <a:cs typeface="+mn-cs"/>
              </a:rPr>
              <a:t>At its worse, diversity, without inclusion or equity, can be the arbitrary and limited inclusion of anyone, especially those that look “different” with the expectation that these individuals will thrive in the same environment and will think and be like the majority group.</a:t>
            </a:r>
          </a:p>
          <a:p>
            <a:pPr>
              <a:buNone/>
            </a:pPr>
            <a:endParaRPr lang="en-US" dirty="0" smtClean="0">
              <a:cs typeface="Arial"/>
            </a:endParaRPr>
          </a:p>
          <a:p>
            <a:pPr>
              <a:buNone/>
            </a:pPr>
            <a:endParaRPr lang="en-US" dirty="0">
              <a:cs typeface="Arial"/>
            </a:endParaRPr>
          </a:p>
        </p:txBody>
      </p:sp>
    </p:spTree>
    <p:extLst>
      <p:ext uri="{BB962C8B-B14F-4D97-AF65-F5344CB8AC3E}">
        <p14:creationId xmlns:p14="http://schemas.microsoft.com/office/powerpoint/2010/main" val="40514750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[Pitfalls of Diversity-Charity]</a:t>
            </a:r>
          </a:p>
          <a:p>
            <a:endParaRPr lang="en-US" sz="1100" kern="1200" dirty="0">
              <a:solidFill>
                <a:schemeClr val="tx1"/>
              </a:solidFill>
              <a:effectLst/>
              <a:latin typeface="+mn-lt"/>
              <a:ea typeface="+mn-ea"/>
              <a:cs typeface="+mn-cs"/>
            </a:endParaRPr>
          </a:p>
          <a:p>
            <a:pPr lvl="0"/>
            <a:r>
              <a:rPr lang="en-US" sz="1100" kern="1200" dirty="0">
                <a:solidFill>
                  <a:schemeClr val="tx1"/>
                </a:solidFill>
                <a:effectLst/>
                <a:latin typeface="+mn-lt"/>
                <a:ea typeface="+mn-ea"/>
                <a:cs typeface="+mn-cs"/>
              </a:rPr>
              <a:t>But diversity is </a:t>
            </a:r>
            <a:r>
              <a:rPr lang="en-US" sz="1100" b="1" u="sng" kern="1200" dirty="0">
                <a:solidFill>
                  <a:schemeClr val="tx1"/>
                </a:solidFill>
                <a:effectLst/>
                <a:latin typeface="+mn-lt"/>
                <a:ea typeface="+mn-ea"/>
                <a:cs typeface="+mn-cs"/>
              </a:rPr>
              <a:t>not charity</a:t>
            </a:r>
            <a:r>
              <a:rPr lang="en-US" sz="1100" kern="1200" dirty="0">
                <a:solidFill>
                  <a:schemeClr val="tx1"/>
                </a:solidFill>
                <a:effectLst/>
                <a:latin typeface="+mn-lt"/>
                <a:ea typeface="+mn-ea"/>
                <a:cs typeface="+mn-cs"/>
              </a:rPr>
              <a:t>, it is a reciprocal investment that benefits the individual and the team. </a:t>
            </a:r>
          </a:p>
          <a:p>
            <a:pPr lvl="0"/>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It is an interdependent relationship in which distinct members bring distinct perspectives and skills to the organization and in-turn all the organizational members learn and grow from working with a diverse population.</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Using the X-Men Team as an example </a:t>
            </a:r>
            <a:r>
              <a:rPr lang="en-US" sz="1100" i="1" kern="1200" dirty="0">
                <a:solidFill>
                  <a:schemeClr val="tx1"/>
                </a:solidFill>
                <a:effectLst/>
                <a:latin typeface="+mn-lt"/>
                <a:ea typeface="+mn-ea"/>
                <a:cs typeface="+mn-cs"/>
              </a:rPr>
              <a:t>(provide some context if necessary</a:t>
            </a:r>
            <a:r>
              <a:rPr lang="en-US" sz="1100" i="1" kern="1200" dirty="0" smtClean="0">
                <a:solidFill>
                  <a:schemeClr val="tx1"/>
                </a:solidFill>
                <a:effectLst/>
                <a:latin typeface="+mn-lt"/>
                <a:ea typeface="+mn-ea"/>
                <a:cs typeface="+mn-cs"/>
              </a:rPr>
              <a:t>)</a:t>
            </a:r>
          </a:p>
          <a:p>
            <a:endParaRPr lang="en-US" sz="1100" i="1" kern="1200" dirty="0" smtClean="0">
              <a:solidFill>
                <a:schemeClr val="tx1"/>
              </a:solidFill>
              <a:effectLst/>
              <a:latin typeface="+mn-lt"/>
              <a:ea typeface="+mn-ea"/>
              <a:cs typeface="+mn-cs"/>
            </a:endParaRPr>
          </a:p>
          <a:p>
            <a:r>
              <a:rPr lang="en-US" sz="1100" i="1" kern="1200" dirty="0" smtClean="0">
                <a:solidFill>
                  <a:schemeClr val="tx1"/>
                </a:solidFill>
                <a:effectLst/>
                <a:latin typeface="+mn-lt"/>
                <a:ea typeface="+mn-ea"/>
                <a:cs typeface="+mn-cs"/>
              </a:rPr>
              <a:t>Catalan, Burmese, Bulgarian,</a:t>
            </a:r>
            <a:r>
              <a:rPr lang="en-US" altLang="ja-JP" sz="1100" i="1" kern="1200" dirty="0" smtClean="0">
                <a:solidFill>
                  <a:schemeClr val="tx1"/>
                </a:solidFill>
                <a:effectLst/>
                <a:latin typeface="+mn-lt"/>
                <a:ea typeface="+mn-ea"/>
                <a:cs typeface="+mn-cs"/>
              </a:rPr>
              <a:t> Chinese, Esperanto, Pashto, Irish, welsh, Arabic, </a:t>
            </a:r>
            <a:r>
              <a:rPr lang="en-US" altLang="ja-JP" sz="1100" i="1" kern="1200" dirty="0" err="1" smtClean="0">
                <a:solidFill>
                  <a:schemeClr val="tx1"/>
                </a:solidFill>
                <a:effectLst/>
                <a:latin typeface="+mn-lt"/>
                <a:ea typeface="+mn-ea"/>
                <a:cs typeface="+mn-cs"/>
              </a:rPr>
              <a:t>dutch</a:t>
            </a:r>
            <a:endParaRPr lang="en-US" sz="1100" i="1" kern="1200" dirty="0">
              <a:solidFill>
                <a:schemeClr val="tx1"/>
              </a:solidFill>
              <a:effectLst/>
              <a:latin typeface="+mn-lt"/>
              <a:ea typeface="+mn-ea"/>
              <a:cs typeface="+mn-cs"/>
            </a:endParaRP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It is not just the most powerful character that fight the bad guys. Instead the leaders of the group actively include and leverage the unique powers of each member to overcome insurmountable obstacles. The collective participation of all its members, regardless of their position, abilities, limitations and at-times weaknesses, contributes to the collective strength of the team. </a:t>
            </a:r>
          </a:p>
          <a:p>
            <a:r>
              <a:rPr lang="en-US" sz="1100" kern="1200" dirty="0">
                <a:solidFill>
                  <a:schemeClr val="tx1"/>
                </a:solidFill>
                <a:effectLst/>
                <a:latin typeface="+mn-lt"/>
                <a:ea typeface="+mn-ea"/>
                <a:cs typeface="+mn-cs"/>
              </a:rPr>
              <a:t> </a:t>
            </a:r>
          </a:p>
          <a:p>
            <a:r>
              <a:rPr lang="en-US" sz="1100" kern="1200" dirty="0">
                <a:solidFill>
                  <a:schemeClr val="tx1"/>
                </a:solidFill>
                <a:effectLst/>
                <a:latin typeface="+mn-lt"/>
                <a:ea typeface="+mn-ea"/>
                <a:cs typeface="+mn-cs"/>
              </a:rPr>
              <a:t>The goal is to develop an ecosystem, an organization, that is enhanced by diversity. Along with it, we create a system that provides the resources for difference/diversity to thrive in a collective community.</a:t>
            </a:r>
          </a:p>
          <a:p>
            <a:pPr>
              <a:buNone/>
            </a:pPr>
            <a:endParaRPr lang="en-US" baseline="0" dirty="0">
              <a:cs typeface="Arial"/>
            </a:endParaRPr>
          </a:p>
        </p:txBody>
      </p:sp>
    </p:spTree>
    <p:extLst>
      <p:ext uri="{BB962C8B-B14F-4D97-AF65-F5344CB8AC3E}">
        <p14:creationId xmlns:p14="http://schemas.microsoft.com/office/powerpoint/2010/main" val="26769777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[Accommodating different strengths and abilities]</a:t>
            </a:r>
          </a:p>
          <a:p>
            <a:endParaRPr lang="en-US" sz="1100" kern="1200" dirty="0">
              <a:solidFill>
                <a:schemeClr val="tx1"/>
              </a:solidFill>
              <a:effectLst/>
              <a:latin typeface="+mn-lt"/>
              <a:ea typeface="+mn-ea"/>
              <a:cs typeface="+mn-cs"/>
            </a:endParaRPr>
          </a:p>
          <a:p>
            <a:pPr lvl="0"/>
            <a:r>
              <a:rPr lang="en-US" sz="1100" kern="1200" dirty="0">
                <a:solidFill>
                  <a:schemeClr val="tx1"/>
                </a:solidFill>
                <a:effectLst/>
                <a:latin typeface="+mn-lt"/>
                <a:ea typeface="+mn-ea"/>
                <a:cs typeface="+mn-cs"/>
              </a:rPr>
              <a:t>As a public serving institution, our cultural intelligence and competency is very important, as it is often our task to design the conditions and the manners in which our users and colleagues will work and perform.</a:t>
            </a:r>
          </a:p>
          <a:p>
            <a:endParaRPr lang="en-US" dirty="0">
              <a:cs typeface="Arial"/>
            </a:endParaRPr>
          </a:p>
        </p:txBody>
      </p:sp>
    </p:spTree>
    <p:extLst>
      <p:ext uri="{BB962C8B-B14F-4D97-AF65-F5344CB8AC3E}">
        <p14:creationId xmlns:p14="http://schemas.microsoft.com/office/powerpoint/2010/main" val="29465297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[Error of lumping all minorities together]</a:t>
            </a:r>
          </a:p>
          <a:p>
            <a:endParaRPr lang="en-US" sz="1100" kern="1200" dirty="0">
              <a:solidFill>
                <a:schemeClr val="tx1"/>
              </a:solidFill>
              <a:effectLst/>
              <a:latin typeface="+mn-lt"/>
              <a:ea typeface="+mn-ea"/>
              <a:cs typeface="+mn-cs"/>
            </a:endParaRPr>
          </a:p>
          <a:p>
            <a:pPr lvl="0"/>
            <a:r>
              <a:rPr lang="en-US" sz="1100" kern="1200" dirty="0">
                <a:solidFill>
                  <a:schemeClr val="tx1"/>
                </a:solidFill>
                <a:effectLst/>
                <a:latin typeface="+mn-lt"/>
                <a:ea typeface="+mn-ea"/>
                <a:cs typeface="+mn-cs"/>
              </a:rPr>
              <a:t>As considerate colleagues, we also need to understand that inclusion is not a one size fits all approach; different people need different tools to gain access and have equal opportunity.</a:t>
            </a:r>
          </a:p>
          <a:p>
            <a:endParaRPr lang="en-US" dirty="0">
              <a:cs typeface="Arial"/>
            </a:endParaRPr>
          </a:p>
        </p:txBody>
      </p:sp>
    </p:spTree>
    <p:extLst>
      <p:ext uri="{BB962C8B-B14F-4D97-AF65-F5344CB8AC3E}">
        <p14:creationId xmlns:p14="http://schemas.microsoft.com/office/powerpoint/2010/main" val="1641820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[Defining social justice]</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Those working actively in EDI will seek to address systemic barriers of exclusion.</a:t>
            </a:r>
            <a:r>
              <a:rPr lang="en-US" dirty="0">
                <a:effectLst/>
              </a:rPr>
              <a:t> </a:t>
            </a:r>
          </a:p>
          <a:p>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Hence our new strategic vision towards social justice is an attempt to build tools to approach discrimination and unfavorable conditions in systems. To get to the root of the problem instead of treating the symptom.</a:t>
            </a:r>
          </a:p>
          <a:p>
            <a:endParaRPr lang="en-US" dirty="0"/>
          </a:p>
        </p:txBody>
      </p:sp>
    </p:spTree>
    <p:extLst>
      <p:ext uri="{BB962C8B-B14F-4D97-AF65-F5344CB8AC3E}">
        <p14:creationId xmlns:p14="http://schemas.microsoft.com/office/powerpoint/2010/main" val="40330653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[Cultural intelligence as an individual and internal process]</a:t>
            </a:r>
          </a:p>
          <a:p>
            <a:endParaRPr lang="en-US" sz="1100" kern="1200" dirty="0">
              <a:solidFill>
                <a:schemeClr val="tx1"/>
              </a:solidFill>
              <a:effectLst/>
              <a:latin typeface="+mn-lt"/>
              <a:ea typeface="+mn-ea"/>
              <a:cs typeface="+mn-cs"/>
            </a:endParaRPr>
          </a:p>
          <a:p>
            <a:pPr lvl="0"/>
            <a:r>
              <a:rPr lang="en-US" sz="1100" kern="1200" dirty="0">
                <a:solidFill>
                  <a:schemeClr val="tx1"/>
                </a:solidFill>
                <a:effectLst/>
                <a:latin typeface="+mn-lt"/>
                <a:ea typeface="+mn-ea"/>
                <a:cs typeface="+mn-cs"/>
              </a:rPr>
              <a:t>When thinking about cultural intelligence for our organizations, it is important to consider that cultural competency only works if we all have it. This is not what black and brown people do in a corner. My cultural competency or presence in this organization, does little to nothing for all users in the organization at all times.  </a:t>
            </a:r>
          </a:p>
          <a:p>
            <a:endParaRPr lang="en-US" baseline="0" dirty="0">
              <a:cs typeface="Arial"/>
            </a:endParaRPr>
          </a:p>
        </p:txBody>
      </p:sp>
    </p:spTree>
    <p:extLst>
      <p:ext uri="{BB962C8B-B14F-4D97-AF65-F5344CB8AC3E}">
        <p14:creationId xmlns:p14="http://schemas.microsoft.com/office/powerpoint/2010/main" val="28292361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Shape 465"/>
          <p:cNvSpPr>
            <a:spLocks noGrp="1" noRot="1" noChangeAspect="1"/>
          </p:cNvSpPr>
          <p:nvPr>
            <p:ph type="sldImg"/>
          </p:nvPr>
        </p:nvSpPr>
        <p:spPr>
          <a:xfrm>
            <a:off x="457200" y="720725"/>
            <a:ext cx="6400800" cy="3600450"/>
          </a:xfrm>
          <a:prstGeom prst="rect">
            <a:avLst/>
          </a:prstGeom>
        </p:spPr>
        <p:txBody>
          <a:bodyPr lIns="95143" tIns="47572" rIns="95143" bIns="47572"/>
          <a:lstStyle/>
          <a:p>
            <a:endParaRPr/>
          </a:p>
        </p:txBody>
      </p:sp>
      <p:sp>
        <p:nvSpPr>
          <p:cNvPr id="466" name="Shape 466"/>
          <p:cNvSpPr>
            <a:spLocks noGrp="1"/>
          </p:cNvSpPr>
          <p:nvPr>
            <p:ph type="body" sz="quarter" idx="1"/>
          </p:nvPr>
        </p:nvSpPr>
        <p:spPr>
          <a:prstGeom prst="rect">
            <a:avLst/>
          </a:prstGeom>
        </p:spPr>
        <p:txBody>
          <a:bodyPr/>
          <a:lstStyle/>
          <a:p>
            <a:r>
              <a:rPr lang="en-US" sz="1100" kern="1200" dirty="0">
                <a:solidFill>
                  <a:schemeClr val="tx1"/>
                </a:solidFill>
                <a:effectLst/>
                <a:latin typeface="+mn-lt"/>
                <a:ea typeface="+mn-ea"/>
                <a:cs typeface="+mn-cs"/>
              </a:rPr>
              <a:t>[Broadening the narrative of cultural competency/intelligence and the idea that this work is on-going.]</a:t>
            </a:r>
          </a:p>
          <a:p>
            <a:endParaRPr lang="en-US" sz="1100" kern="1200" dirty="0">
              <a:solidFill>
                <a:schemeClr val="tx1"/>
              </a:solidFill>
              <a:effectLst/>
              <a:latin typeface="+mn-lt"/>
              <a:ea typeface="+mn-ea"/>
              <a:cs typeface="+mn-cs"/>
            </a:endParaRPr>
          </a:p>
          <a:p>
            <a:pPr lvl="0"/>
            <a:r>
              <a:rPr lang="en-US" sz="1100" i="1" kern="1200" dirty="0">
                <a:solidFill>
                  <a:schemeClr val="tx1"/>
                </a:solidFill>
                <a:effectLst/>
                <a:latin typeface="+mn-lt"/>
                <a:ea typeface="+mn-ea"/>
                <a:cs typeface="+mn-cs"/>
              </a:rPr>
              <a:t>This is an artwork titled “Jungle” by </a:t>
            </a:r>
            <a:r>
              <a:rPr lang="en-US" sz="1100" kern="1200" dirty="0">
                <a:solidFill>
                  <a:schemeClr val="tx1"/>
                </a:solidFill>
                <a:effectLst/>
                <a:latin typeface="+mn-lt"/>
                <a:ea typeface="+mn-ea"/>
                <a:cs typeface="+mn-cs"/>
              </a:rPr>
              <a:t>La </a:t>
            </a:r>
            <a:r>
              <a:rPr lang="en-US" sz="1100" kern="1200" dirty="0" err="1">
                <a:solidFill>
                  <a:schemeClr val="tx1"/>
                </a:solidFill>
                <a:effectLst/>
                <a:latin typeface="+mn-lt"/>
                <a:ea typeface="+mn-ea"/>
                <a:cs typeface="+mn-cs"/>
              </a:rPr>
              <a:t>Selva</a:t>
            </a:r>
            <a:r>
              <a:rPr lang="en-US" sz="1100" kern="1200" dirty="0">
                <a:solidFill>
                  <a:schemeClr val="tx1"/>
                </a:solidFill>
                <a:effectLst/>
                <a:latin typeface="+mn-lt"/>
                <a:ea typeface="+mn-ea"/>
                <a:cs typeface="+mn-cs"/>
              </a:rPr>
              <a:t> Carnovsky. I use this art piece as a metaphor for describing identity and culture. </a:t>
            </a:r>
          </a:p>
          <a:p>
            <a:endParaRPr lang="en-US" dirty="0">
              <a:cs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Shape 470"/>
          <p:cNvSpPr>
            <a:spLocks noGrp="1" noRot="1" noChangeAspect="1"/>
          </p:cNvSpPr>
          <p:nvPr>
            <p:ph type="sldImg"/>
          </p:nvPr>
        </p:nvSpPr>
        <p:spPr>
          <a:xfrm>
            <a:off x="457200" y="720725"/>
            <a:ext cx="6400800" cy="3600450"/>
          </a:xfrm>
          <a:prstGeom prst="rect">
            <a:avLst/>
          </a:prstGeom>
        </p:spPr>
        <p:txBody>
          <a:bodyPr lIns="95143" tIns="47572" rIns="95143" bIns="47572"/>
          <a:lstStyle/>
          <a:p>
            <a:endParaRPr/>
          </a:p>
        </p:txBody>
      </p:sp>
      <p:sp>
        <p:nvSpPr>
          <p:cNvPr id="471" name="Shape 471"/>
          <p:cNvSpPr>
            <a:spLocks noGrp="1"/>
          </p:cNvSpPr>
          <p:nvPr>
            <p:ph type="body" sz="quarter" idx="1"/>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Depending on our cultural lens we may see, perceive and experience the world in a particular way...</a:t>
            </a:r>
          </a:p>
          <a:p>
            <a:endParaRPr lang="en-US" dirty="0">
              <a:cs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Shape 475"/>
          <p:cNvSpPr>
            <a:spLocks noGrp="1" noRot="1" noChangeAspect="1"/>
          </p:cNvSpPr>
          <p:nvPr>
            <p:ph type="sldImg"/>
          </p:nvPr>
        </p:nvSpPr>
        <p:spPr>
          <a:xfrm>
            <a:off x="457200" y="720725"/>
            <a:ext cx="6400800" cy="3600450"/>
          </a:xfrm>
          <a:prstGeom prst="rect">
            <a:avLst/>
          </a:prstGeom>
        </p:spPr>
        <p:txBody>
          <a:bodyPr lIns="95143" tIns="47572" rIns="95143" bIns="47572"/>
          <a:lstStyle/>
          <a:p>
            <a:endParaRPr/>
          </a:p>
        </p:txBody>
      </p:sp>
      <p:sp>
        <p:nvSpPr>
          <p:cNvPr id="476" name="Shape 476"/>
          <p:cNvSpPr>
            <a:spLocks noGrp="1"/>
          </p:cNvSpPr>
          <p:nvPr>
            <p:ph type="body" sz="quarter" idx="1"/>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..We all have blind spots, we all see and know different things about our world,</a:t>
            </a:r>
          </a:p>
          <a:p>
            <a:endParaRPr lang="en-US" dirty="0">
              <a:cs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1638" y="695325"/>
            <a:ext cx="6181725" cy="3476625"/>
          </a:xfrm>
        </p:spPr>
      </p:sp>
      <p:sp>
        <p:nvSpPr>
          <p:cNvPr id="3" name="Notes Placeholder 2"/>
          <p:cNvSpPr>
            <a:spLocks noGrp="1"/>
          </p:cNvSpPr>
          <p:nvPr>
            <p:ph type="body" idx="1"/>
          </p:nvPr>
        </p:nvSpPr>
        <p:spPr/>
        <p:txBody>
          <a:bodyPr/>
          <a:lstStyle/>
          <a:p>
            <a:r>
              <a:rPr lang="en-US" dirty="0"/>
              <a:t/>
            </a:r>
            <a:br>
              <a:rPr lang="en-US" dirty="0"/>
            </a:br>
            <a:r>
              <a:rPr lang="en-US" sz="1100" kern="1200" dirty="0">
                <a:solidFill>
                  <a:schemeClr val="tx1"/>
                </a:solidFill>
                <a:effectLst/>
                <a:latin typeface="+mn-lt"/>
                <a:ea typeface="+mn-ea"/>
                <a:cs typeface="+mn-cs"/>
              </a:rPr>
              <a:t>[Facilitators Introduction/ Connection to global narratives and identity]</a:t>
            </a:r>
          </a:p>
          <a:p>
            <a:endParaRPr lang="en-US" sz="1100" kern="1200" dirty="0">
              <a:solidFill>
                <a:schemeClr val="tx1"/>
              </a:solidFill>
              <a:effectLst/>
              <a:latin typeface="+mn-lt"/>
              <a:ea typeface="+mn-ea"/>
              <a:cs typeface="+mn-cs"/>
            </a:endParaRPr>
          </a:p>
          <a:p>
            <a:pPr lvl="0"/>
            <a:r>
              <a:rPr lang="en-US" sz="1100" kern="1200" dirty="0" smtClean="0">
                <a:solidFill>
                  <a:srgbClr val="FF0000"/>
                </a:solidFill>
                <a:effectLst/>
                <a:latin typeface="+mn-lt"/>
                <a:ea typeface="+mn-ea"/>
                <a:cs typeface="+mn-cs"/>
              </a:rPr>
              <a:t>I am</a:t>
            </a:r>
            <a:r>
              <a:rPr lang="en-US" sz="1100" kern="1200" baseline="0" dirty="0" smtClean="0">
                <a:solidFill>
                  <a:srgbClr val="FF0000"/>
                </a:solidFill>
                <a:effectLst/>
                <a:latin typeface="+mn-lt"/>
                <a:ea typeface="+mn-ea"/>
                <a:cs typeface="+mn-cs"/>
              </a:rPr>
              <a:t>, Dan Noonan, a middle-aged white male of mostly Irish-English-French descent.</a:t>
            </a:r>
          </a:p>
          <a:p>
            <a:pPr lvl="0"/>
            <a:endParaRPr lang="en-US" sz="1100" kern="1200" baseline="0" dirty="0" smtClean="0">
              <a:solidFill>
                <a:srgbClr val="FF0000"/>
              </a:solidFill>
              <a:effectLst/>
              <a:latin typeface="+mn-lt"/>
              <a:ea typeface="+mn-ea"/>
              <a:cs typeface="+mn-cs"/>
            </a:endParaRPr>
          </a:p>
          <a:p>
            <a:pPr lvl="0"/>
            <a:r>
              <a:rPr lang="en-US" sz="1100" kern="1200" baseline="0" dirty="0" smtClean="0">
                <a:solidFill>
                  <a:srgbClr val="FF0000"/>
                </a:solidFill>
                <a:effectLst/>
                <a:latin typeface="+mn-lt"/>
                <a:ea typeface="+mn-ea"/>
                <a:cs typeface="+mn-cs"/>
              </a:rPr>
              <a:t>This is my wife of almost 23 years, </a:t>
            </a:r>
            <a:r>
              <a:rPr lang="en-US" sz="1100" kern="1200" baseline="0" dirty="0" err="1" smtClean="0">
                <a:solidFill>
                  <a:srgbClr val="FF0000"/>
                </a:solidFill>
                <a:effectLst/>
                <a:latin typeface="+mn-lt"/>
                <a:ea typeface="+mn-ea"/>
                <a:cs typeface="+mn-cs"/>
              </a:rPr>
              <a:t>Carolee</a:t>
            </a:r>
            <a:r>
              <a:rPr lang="en-US" sz="1100" kern="1200" baseline="0" dirty="0" smtClean="0">
                <a:solidFill>
                  <a:srgbClr val="FF0000"/>
                </a:solidFill>
                <a:effectLst/>
                <a:latin typeface="+mn-lt"/>
                <a:ea typeface="+mn-ea"/>
                <a:cs typeface="+mn-cs"/>
              </a:rPr>
              <a:t>, and my </a:t>
            </a:r>
            <a:r>
              <a:rPr lang="en-US" sz="1100" kern="1200" baseline="0" dirty="0" err="1" smtClean="0">
                <a:solidFill>
                  <a:srgbClr val="FF0000"/>
                </a:solidFill>
                <a:effectLst/>
                <a:latin typeface="+mn-lt"/>
                <a:ea typeface="+mn-ea"/>
                <a:cs typeface="+mn-cs"/>
              </a:rPr>
              <a:t>kidz</a:t>
            </a:r>
            <a:r>
              <a:rPr lang="en-US" sz="1100" kern="1200" baseline="0" dirty="0" smtClean="0">
                <a:solidFill>
                  <a:srgbClr val="FF0000"/>
                </a:solidFill>
                <a:effectLst/>
                <a:latin typeface="+mn-lt"/>
                <a:ea typeface="+mn-ea"/>
                <a:cs typeface="+mn-cs"/>
              </a:rPr>
              <a:t>, Benedict and Cordelia.</a:t>
            </a:r>
          </a:p>
          <a:p>
            <a:pPr lvl="0"/>
            <a:endParaRPr lang="en-US" sz="1100" kern="1200" baseline="0" dirty="0" smtClean="0">
              <a:solidFill>
                <a:srgbClr val="FF0000"/>
              </a:solidFill>
              <a:effectLst/>
              <a:latin typeface="+mn-lt"/>
              <a:ea typeface="+mn-ea"/>
              <a:cs typeface="+mn-cs"/>
            </a:endParaRPr>
          </a:p>
          <a:p>
            <a:pPr lvl="0"/>
            <a:r>
              <a:rPr lang="en-US" sz="1100" kern="1200" baseline="0" dirty="0" smtClean="0">
                <a:solidFill>
                  <a:srgbClr val="FF0000"/>
                </a:solidFill>
                <a:effectLst/>
                <a:latin typeface="+mn-lt"/>
                <a:ea typeface="+mn-ea"/>
                <a:cs typeface="+mn-cs"/>
              </a:rPr>
              <a:t>This was two years ago when I was promoted to Associate Professor.</a:t>
            </a:r>
            <a:endParaRPr lang="en-US" sz="1100" kern="1200" dirty="0">
              <a:solidFill>
                <a:srgbClr val="FF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pPr rtl="0"/>
            <a:endParaRPr lang="en-US" dirty="0">
              <a:cs typeface="Arial"/>
            </a:endParaRPr>
          </a:p>
        </p:txBody>
      </p:sp>
    </p:spTree>
    <p:extLst>
      <p:ext uri="{BB962C8B-B14F-4D97-AF65-F5344CB8AC3E}">
        <p14:creationId xmlns:p14="http://schemas.microsoft.com/office/powerpoint/2010/main" val="15045336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 name="Shape 480"/>
          <p:cNvSpPr>
            <a:spLocks noGrp="1" noRot="1" noChangeAspect="1"/>
          </p:cNvSpPr>
          <p:nvPr>
            <p:ph type="sldImg"/>
          </p:nvPr>
        </p:nvSpPr>
        <p:spPr>
          <a:xfrm>
            <a:off x="457200" y="720725"/>
            <a:ext cx="6400800" cy="3600450"/>
          </a:xfrm>
          <a:prstGeom prst="rect">
            <a:avLst/>
          </a:prstGeom>
        </p:spPr>
        <p:txBody>
          <a:bodyPr lIns="95143" tIns="47572" rIns="95143" bIns="47572"/>
          <a:lstStyle/>
          <a:p>
            <a:endParaRPr/>
          </a:p>
        </p:txBody>
      </p:sp>
      <p:sp>
        <p:nvSpPr>
          <p:cNvPr id="481" name="Shape 481"/>
          <p:cNvSpPr>
            <a:spLocks noGrp="1"/>
          </p:cNvSpPr>
          <p:nvPr>
            <p:ph type="body" sz="quarter" idx="1"/>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...We do not see the world like others because we are bad or stupid people...We are limited to experience the world as an individual, limited by our experiences, our preferences, our education, and sometimes by how other perceive us.</a:t>
            </a:r>
          </a:p>
          <a:p>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Shape 465"/>
          <p:cNvSpPr>
            <a:spLocks noGrp="1" noRot="1" noChangeAspect="1"/>
          </p:cNvSpPr>
          <p:nvPr>
            <p:ph type="sldImg"/>
          </p:nvPr>
        </p:nvSpPr>
        <p:spPr>
          <a:xfrm>
            <a:off x="457200" y="720725"/>
            <a:ext cx="6400800" cy="3600450"/>
          </a:xfrm>
          <a:prstGeom prst="rect">
            <a:avLst/>
          </a:prstGeom>
        </p:spPr>
        <p:txBody>
          <a:bodyPr lIns="95143" tIns="47572" rIns="95143" bIns="47572"/>
          <a:lstStyle/>
          <a:p>
            <a:endParaRPr/>
          </a:p>
        </p:txBody>
      </p:sp>
      <p:sp>
        <p:nvSpPr>
          <p:cNvPr id="466" name="Shape 466"/>
          <p:cNvSpPr>
            <a:spLocks noGrp="1"/>
          </p:cNvSpPr>
          <p:nvPr>
            <p:ph type="body" sz="quarter" idx="1"/>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...EDI work and cultural competency is the work of seeking to see the world like this, instead of like...</a:t>
            </a:r>
          </a:p>
          <a:p>
            <a:endParaRPr lang="en-US" dirty="0">
              <a:cs typeface="Arial"/>
            </a:endParaRPr>
          </a:p>
        </p:txBody>
      </p:sp>
    </p:spTree>
    <p:extLst>
      <p:ext uri="{BB962C8B-B14F-4D97-AF65-F5344CB8AC3E}">
        <p14:creationId xmlns:p14="http://schemas.microsoft.com/office/powerpoint/2010/main" val="5817179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 name="Shape 480"/>
          <p:cNvSpPr>
            <a:spLocks noGrp="1" noRot="1" noChangeAspect="1"/>
          </p:cNvSpPr>
          <p:nvPr>
            <p:ph type="sldImg"/>
          </p:nvPr>
        </p:nvSpPr>
        <p:spPr>
          <a:xfrm>
            <a:off x="457200" y="720725"/>
            <a:ext cx="6400800" cy="3600450"/>
          </a:xfrm>
          <a:prstGeom prst="rect">
            <a:avLst/>
          </a:prstGeom>
        </p:spPr>
        <p:txBody>
          <a:bodyPr lIns="95143" tIns="47572" rIns="95143" bIns="47572"/>
          <a:lstStyle/>
          <a:p>
            <a:endParaRPr/>
          </a:p>
        </p:txBody>
      </p:sp>
      <p:sp>
        <p:nvSpPr>
          <p:cNvPr id="481" name="Shape 481"/>
          <p:cNvSpPr>
            <a:spLocks noGrp="1"/>
          </p:cNvSpPr>
          <p:nvPr>
            <p:ph type="body" sz="quarter" idx="1"/>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 like this….</a:t>
            </a:r>
          </a:p>
          <a:p>
            <a:endParaRPr dirty="0"/>
          </a:p>
        </p:txBody>
      </p:sp>
    </p:spTree>
    <p:extLst>
      <p:ext uri="{BB962C8B-B14F-4D97-AF65-F5344CB8AC3E}">
        <p14:creationId xmlns:p14="http://schemas.microsoft.com/office/powerpoint/2010/main" val="6290440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[Cultural Intelligence- Is not an identity or innate quality]</a:t>
            </a:r>
          </a:p>
          <a:p>
            <a:endParaRPr lang="en-US" sz="1100" kern="1200" dirty="0">
              <a:solidFill>
                <a:schemeClr val="tx1"/>
              </a:solidFill>
              <a:effectLst/>
              <a:latin typeface="+mn-lt"/>
              <a:ea typeface="+mn-ea"/>
              <a:cs typeface="+mn-cs"/>
            </a:endParaRPr>
          </a:p>
          <a:p>
            <a:pPr lvl="0"/>
            <a:r>
              <a:rPr lang="en-US" sz="1100" kern="1200" dirty="0">
                <a:solidFill>
                  <a:schemeClr val="tx1"/>
                </a:solidFill>
                <a:effectLst/>
                <a:latin typeface="+mn-lt"/>
                <a:ea typeface="+mn-ea"/>
                <a:cs typeface="+mn-cs"/>
              </a:rPr>
              <a:t>So what is Cultural Intelligence? Cultural Intelligence is:</a:t>
            </a:r>
          </a:p>
          <a:p>
            <a:pPr lvl="1"/>
            <a:r>
              <a:rPr lang="en-US" sz="1100" kern="1200" dirty="0">
                <a:solidFill>
                  <a:schemeClr val="tx1"/>
                </a:solidFill>
                <a:effectLst/>
                <a:latin typeface="+mn-lt"/>
                <a:ea typeface="+mn-ea"/>
                <a:cs typeface="+mn-cs"/>
              </a:rPr>
              <a:t>The knowledge to understand cross-cultural phenomena.</a:t>
            </a:r>
          </a:p>
          <a:p>
            <a:pPr lvl="1"/>
            <a:r>
              <a:rPr lang="en-US" sz="1100" kern="1200" dirty="0">
                <a:solidFill>
                  <a:schemeClr val="tx1"/>
                </a:solidFill>
                <a:effectLst/>
                <a:latin typeface="+mn-lt"/>
                <a:ea typeface="+mn-ea"/>
                <a:cs typeface="+mn-cs"/>
              </a:rPr>
              <a:t>The mindfulness to observe and interpret particular situations</a:t>
            </a:r>
          </a:p>
          <a:p>
            <a:pPr lvl="1"/>
            <a:r>
              <a:rPr lang="en-US" sz="1100" kern="1200" dirty="0">
                <a:solidFill>
                  <a:schemeClr val="tx1"/>
                </a:solidFill>
                <a:effectLst/>
                <a:latin typeface="+mn-lt"/>
                <a:ea typeface="+mn-ea"/>
                <a:cs typeface="+mn-cs"/>
              </a:rPr>
              <a:t>The skills required to adapt behavior to act appropriately in a range of situations.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cs typeface="Arial"/>
            </a:endParaRPr>
          </a:p>
        </p:txBody>
      </p:sp>
    </p:spTree>
    <p:extLst>
      <p:ext uri="{BB962C8B-B14F-4D97-AF65-F5344CB8AC3E}">
        <p14:creationId xmlns:p14="http://schemas.microsoft.com/office/powerpoint/2010/main" val="10459865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100" kern="1200" dirty="0">
                <a:solidFill>
                  <a:schemeClr val="tx1"/>
                </a:solidFill>
                <a:effectLst/>
                <a:latin typeface="+mn-lt"/>
                <a:ea typeface="+mn-ea"/>
                <a:cs typeface="+mn-cs"/>
              </a:rPr>
              <a:t>Unlike IQ and ethnic/racial identity, cultural competency/intelligence is something that can be learned and mastered.</a:t>
            </a:r>
          </a:p>
          <a:p>
            <a:pPr lvl="0"/>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Contrary to popular belief, cultural competency/intelligence does not require you to learn and be proficient in all the languages and cultures of the world, frankly who has time for that.  </a:t>
            </a:r>
          </a:p>
          <a:p>
            <a:pPr>
              <a:buNone/>
            </a:pPr>
            <a:endParaRPr lang="en-US" baseline="0" dirty="0">
              <a:cs typeface="Arial"/>
            </a:endParaRPr>
          </a:p>
        </p:txBody>
      </p:sp>
    </p:spTree>
    <p:extLst>
      <p:ext uri="{BB962C8B-B14F-4D97-AF65-F5344CB8AC3E}">
        <p14:creationId xmlns:p14="http://schemas.microsoft.com/office/powerpoint/2010/main" val="4570214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100" kern="1200" dirty="0">
                <a:solidFill>
                  <a:schemeClr val="tx1"/>
                </a:solidFill>
                <a:effectLst/>
                <a:latin typeface="+mn-lt"/>
                <a:ea typeface="+mn-ea"/>
                <a:cs typeface="+mn-cs"/>
              </a:rPr>
              <a:t>The best way to get started it actually by learning about one’s own culture, what is it? when is it a strength? when is it a weakness? How do I like to learn and receive information? What are my expectations of the world around me? Do I communicate or extend these assumptions to my colleagues? Do I assume people around me have the same interpretations of our shared environment?</a:t>
            </a:r>
          </a:p>
          <a:p>
            <a:pPr lvl="0"/>
            <a:endParaRPr lang="en-US" sz="1100" kern="1200" dirty="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GLOBE (Global Leadership &amp; Organizational Behavior Effectiveness) </a:t>
            </a:r>
            <a:r>
              <a:rPr lang="en-US" sz="1100" kern="1200" dirty="0" err="1" smtClean="0">
                <a:solidFill>
                  <a:schemeClr val="tx1"/>
                </a:solidFill>
                <a:effectLst/>
                <a:latin typeface="+mn-lt"/>
                <a:ea typeface="+mn-ea"/>
                <a:cs typeface="+mn-cs"/>
              </a:rPr>
              <a:t>seeThomas</a:t>
            </a:r>
            <a:r>
              <a:rPr lang="en-US" sz="1100" kern="1200" dirty="0" smtClean="0">
                <a:solidFill>
                  <a:schemeClr val="tx1"/>
                </a:solidFill>
                <a:effectLst/>
                <a:latin typeface="+mn-lt"/>
                <a:ea typeface="+mn-ea"/>
                <a:cs typeface="+mn-cs"/>
              </a:rPr>
              <a:t> &amp; </a:t>
            </a:r>
            <a:r>
              <a:rPr lang="en-US" sz="1100" kern="1200" dirty="0" err="1" smtClean="0">
                <a:solidFill>
                  <a:schemeClr val="tx1"/>
                </a:solidFill>
                <a:effectLst/>
                <a:latin typeface="+mn-lt"/>
                <a:ea typeface="+mn-ea"/>
                <a:cs typeface="+mn-cs"/>
              </a:rPr>
              <a:t>Inkson’s</a:t>
            </a:r>
            <a:r>
              <a:rPr lang="en-US" sz="1100" kern="1200" dirty="0" smtClean="0">
                <a:solidFill>
                  <a:schemeClr val="tx1"/>
                </a:solidFill>
                <a:effectLst/>
                <a:latin typeface="+mn-lt"/>
                <a:ea typeface="+mn-ea"/>
                <a:cs typeface="+mn-cs"/>
              </a:rPr>
              <a:t> Cultural Intelligence, 3</a:t>
            </a:r>
            <a:r>
              <a:rPr lang="en-US" sz="1100" kern="1200" baseline="30000" dirty="0" smtClean="0">
                <a:solidFill>
                  <a:schemeClr val="tx1"/>
                </a:solidFill>
                <a:effectLst/>
                <a:latin typeface="+mn-lt"/>
                <a:ea typeface="+mn-ea"/>
                <a:cs typeface="+mn-cs"/>
              </a:rPr>
              <a:t>rd</a:t>
            </a:r>
            <a:r>
              <a:rPr lang="en-US" sz="1100" kern="1200" dirty="0" smtClean="0">
                <a:solidFill>
                  <a:schemeClr val="tx1"/>
                </a:solidFill>
                <a:effectLst/>
                <a:latin typeface="+mn-lt"/>
                <a:ea typeface="+mn-ea"/>
                <a:cs typeface="+mn-cs"/>
              </a:rPr>
              <a:t> edition © 2017</a:t>
            </a:r>
            <a:r>
              <a:rPr lang="en-US" sz="1100" kern="1200" smtClean="0">
                <a:solidFill>
                  <a:schemeClr val="tx1"/>
                </a:solidFill>
                <a:effectLst/>
                <a:latin typeface="+mn-lt"/>
                <a:ea typeface="+mn-ea"/>
                <a:cs typeface="+mn-cs"/>
              </a:rPr>
              <a:t>,</a:t>
            </a:r>
            <a:r>
              <a:rPr lang="en-US" sz="1100" kern="1200" baseline="0" smtClean="0">
                <a:solidFill>
                  <a:schemeClr val="tx1"/>
                </a:solidFill>
                <a:effectLst/>
                <a:latin typeface="+mn-lt"/>
                <a:ea typeface="+mn-ea"/>
                <a:cs typeface="+mn-cs"/>
              </a:rPr>
              <a:t> pages 33-39.</a:t>
            </a:r>
            <a:endParaRPr lang="en-US" sz="1100" kern="1200" dirty="0">
              <a:solidFill>
                <a:schemeClr val="tx1"/>
              </a:solidFill>
              <a:effectLst/>
              <a:latin typeface="+mn-lt"/>
              <a:ea typeface="+mn-ea"/>
              <a:cs typeface="+mn-cs"/>
            </a:endParaRPr>
          </a:p>
          <a:p>
            <a:endParaRPr lang="en-US" baseline="0" dirty="0">
              <a:cs typeface="Arial"/>
            </a:endParaRPr>
          </a:p>
        </p:txBody>
      </p:sp>
    </p:spTree>
    <p:extLst>
      <p:ext uri="{BB962C8B-B14F-4D97-AF65-F5344CB8AC3E}">
        <p14:creationId xmlns:p14="http://schemas.microsoft.com/office/powerpoint/2010/main" val="42411279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[EDI work as action and EDI work in relation to our users]</a:t>
            </a:r>
          </a:p>
          <a:p>
            <a:r>
              <a:rPr lang="en-US" sz="1100" kern="1200" dirty="0">
                <a:solidFill>
                  <a:schemeClr val="tx1"/>
                </a:solidFill>
                <a:effectLst/>
                <a:latin typeface="+mn-lt"/>
                <a:ea typeface="+mn-ea"/>
                <a:cs typeface="+mn-cs"/>
              </a:rPr>
              <a:t> </a:t>
            </a:r>
          </a:p>
          <a:p>
            <a:pPr lvl="0"/>
            <a:r>
              <a:rPr lang="en-US" sz="1100" kern="1200" dirty="0">
                <a:solidFill>
                  <a:schemeClr val="tx1"/>
                </a:solidFill>
                <a:effectLst/>
                <a:latin typeface="+mn-lt"/>
                <a:ea typeface="+mn-ea"/>
                <a:cs typeface="+mn-cs"/>
              </a:rPr>
              <a:t>The next thing to remember is that EDI is not the work of words, it’s the work of action. In fact, its best to come to this line of work with an open mind and not strong opinions.</a:t>
            </a:r>
          </a:p>
        </p:txBody>
      </p:sp>
    </p:spTree>
    <p:extLst>
      <p:ext uri="{BB962C8B-B14F-4D97-AF65-F5344CB8AC3E}">
        <p14:creationId xmlns:p14="http://schemas.microsoft.com/office/powerpoint/2010/main" val="13313043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100" kern="1200" dirty="0">
                <a:solidFill>
                  <a:schemeClr val="tx1"/>
                </a:solidFill>
                <a:effectLst/>
                <a:latin typeface="+mn-lt"/>
                <a:ea typeface="+mn-ea"/>
                <a:cs typeface="+mn-cs"/>
              </a:rPr>
              <a:t>Why do we do this work? Well we do this work because the world that we know and grew up hearing about it changing. Before it used to be the west dominated in resources and wealth.</a:t>
            </a:r>
          </a:p>
        </p:txBody>
      </p:sp>
    </p:spTree>
    <p:extLst>
      <p:ext uri="{BB962C8B-B14F-4D97-AF65-F5344CB8AC3E}">
        <p14:creationId xmlns:p14="http://schemas.microsoft.com/office/powerpoint/2010/main" val="9004559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Today it’s about 50/50</a:t>
            </a:r>
            <a:endParaRPr lang="en-US" sz="11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713434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100" kern="1200" dirty="0" smtClean="0">
                <a:solidFill>
                  <a:schemeClr val="tx1"/>
                </a:solidFill>
                <a:effectLst/>
                <a:latin typeface="+mn-lt"/>
                <a:ea typeface="+mn-ea"/>
                <a:cs typeface="+mn-cs"/>
              </a:rPr>
              <a:t>By 2035 73% of the rich consumers are going to live outside of North American and Europe. </a:t>
            </a:r>
          </a:p>
          <a:p>
            <a:r>
              <a:rPr lang="en-US" sz="1100" kern="1200" dirty="0" smtClean="0">
                <a:solidFill>
                  <a:schemeClr val="tx1"/>
                </a:solidFill>
                <a:effectLst/>
                <a:latin typeface="+mn-lt"/>
                <a:ea typeface="+mn-ea"/>
                <a:cs typeface="+mn-cs"/>
              </a:rPr>
              <a:t>These predictions were developed by the research of Dr. Hans </a:t>
            </a:r>
            <a:r>
              <a:rPr lang="en-US" sz="1100" kern="1200" dirty="0" err="1" smtClean="0">
                <a:solidFill>
                  <a:schemeClr val="tx1"/>
                </a:solidFill>
                <a:effectLst/>
                <a:latin typeface="+mn-lt"/>
                <a:ea typeface="+mn-ea"/>
                <a:cs typeface="+mn-cs"/>
              </a:rPr>
              <a:t>Rosling</a:t>
            </a:r>
            <a:r>
              <a:rPr lang="en-US" sz="1100" kern="1200" dirty="0" smtClean="0">
                <a:solidFill>
                  <a:schemeClr val="tx1"/>
                </a:solidFill>
                <a:effectLst/>
                <a:latin typeface="+mn-lt"/>
                <a:ea typeface="+mn-ea"/>
                <a:cs typeface="+mn-cs"/>
              </a:rPr>
              <a:t> and his son. They looked at International Monetary Fund forecast for GDP growth per capita for the next 20 years, assuming the same level of inequality. Based on these models, Dr. </a:t>
            </a:r>
            <a:r>
              <a:rPr lang="en-US" sz="1100" kern="1200" dirty="0" err="1" smtClean="0">
                <a:solidFill>
                  <a:schemeClr val="tx1"/>
                </a:solidFill>
                <a:effectLst/>
                <a:latin typeface="+mn-lt"/>
                <a:ea typeface="+mn-ea"/>
                <a:cs typeface="+mn-cs"/>
              </a:rPr>
              <a:t>Rosling</a:t>
            </a:r>
            <a:r>
              <a:rPr lang="en-US" sz="1100" kern="1200" dirty="0" smtClean="0">
                <a:solidFill>
                  <a:schemeClr val="tx1"/>
                </a:solidFill>
                <a:effectLst/>
                <a:latin typeface="+mn-lt"/>
                <a:ea typeface="+mn-ea"/>
                <a:cs typeface="+mn-cs"/>
              </a:rPr>
              <a:t> research predicts that by 2035 the west will be outnumbered in the rich consumer markets. </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It is in our benefit that we prepare ourselves and our students to be culturally competent</a:t>
            </a:r>
            <a:endParaRPr lang="en-US" sz="11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120648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1638" y="695325"/>
            <a:ext cx="6181725" cy="3476625"/>
          </a:xfrm>
        </p:spPr>
      </p:sp>
      <p:sp>
        <p:nvSpPr>
          <p:cNvPr id="3" name="Notes Placeholder 2"/>
          <p:cNvSpPr>
            <a:spLocks noGrp="1"/>
          </p:cNvSpPr>
          <p:nvPr>
            <p:ph type="body" idx="1"/>
          </p:nvPr>
        </p:nvSpPr>
        <p:spPr/>
        <p:txBody>
          <a:bodyPr/>
          <a:lstStyle/>
          <a:p>
            <a:r>
              <a:rPr lang="en-US" dirty="0" smtClean="0"/>
              <a:t>A bit of historical perspective, this is my family in our backyard, and I’m guessing 4</a:t>
            </a:r>
            <a:r>
              <a:rPr lang="en-US" baseline="30000" dirty="0" smtClean="0"/>
              <a:t>th</a:t>
            </a:r>
            <a:r>
              <a:rPr lang="en-US" dirty="0" smtClean="0"/>
              <a:t> of July (and my brother Tim’s Birthday) based on our attire. And I’m guessing probably 69, 70</a:t>
            </a:r>
            <a:r>
              <a:rPr lang="en-US" baseline="0" dirty="0" smtClean="0"/>
              <a:t> or 71, because by 72 my Father had passed. So I’d be 7 – 9 years old.</a:t>
            </a:r>
          </a:p>
          <a:p>
            <a:endParaRPr lang="en-US" baseline="0" dirty="0" smtClean="0"/>
          </a:p>
          <a:p>
            <a:r>
              <a:rPr lang="en-US" baseline="0" dirty="0" smtClean="0"/>
              <a:t>My Father James, an almost Roman Catholic Diocesan priest, my mother Mary, older brother Joe, and my younger brothers Tim, Pat &amp; Mike.  Of the back row, I am the only one still alive, and for that matter, I am the oldest person in my family period.</a:t>
            </a:r>
          </a:p>
          <a:p>
            <a:endParaRPr lang="en-US" sz="1100" kern="1200" baseline="0" dirty="0" smtClean="0">
              <a:solidFill>
                <a:srgbClr val="FF0000"/>
              </a:solidFill>
              <a:effectLst/>
              <a:latin typeface="+mn-lt"/>
              <a:ea typeface="+mn-ea"/>
              <a:cs typeface="+mn-cs"/>
            </a:endParaRPr>
          </a:p>
          <a:p>
            <a:r>
              <a:rPr lang="en-US" sz="1100" kern="1200" baseline="0" dirty="0" smtClean="0">
                <a:solidFill>
                  <a:srgbClr val="FF0000"/>
                </a:solidFill>
                <a:effectLst/>
                <a:latin typeface="+mn-lt"/>
                <a:ea typeface="+mn-ea"/>
                <a:cs typeface="+mn-cs"/>
              </a:rPr>
              <a:t>And oh fun fact. I mentioned Tim was born on the 4</a:t>
            </a:r>
            <a:r>
              <a:rPr lang="en-US" sz="1100" kern="1200" baseline="30000" dirty="0" smtClean="0">
                <a:solidFill>
                  <a:srgbClr val="FF0000"/>
                </a:solidFill>
                <a:effectLst/>
                <a:latin typeface="+mn-lt"/>
                <a:ea typeface="+mn-ea"/>
                <a:cs typeface="+mn-cs"/>
              </a:rPr>
              <a:t>th</a:t>
            </a:r>
            <a:r>
              <a:rPr lang="en-US" sz="1100" kern="1200" baseline="0" dirty="0" smtClean="0">
                <a:solidFill>
                  <a:srgbClr val="FF0000"/>
                </a:solidFill>
                <a:effectLst/>
                <a:latin typeface="+mn-lt"/>
                <a:ea typeface="+mn-ea"/>
                <a:cs typeface="+mn-cs"/>
              </a:rPr>
              <a:t> of July, Well Joe was born on T-Day, I was on New Years Day, Patrick on Feast of the Epiphany or Orthodox Xmas and Mike on Memorial Day when it was celebrated on the 30</a:t>
            </a:r>
            <a:r>
              <a:rPr lang="en-US" sz="1100" kern="1200" baseline="30000" dirty="0" smtClean="0">
                <a:solidFill>
                  <a:srgbClr val="FF0000"/>
                </a:solidFill>
                <a:effectLst/>
                <a:latin typeface="+mn-lt"/>
                <a:ea typeface="+mn-ea"/>
                <a:cs typeface="+mn-cs"/>
              </a:rPr>
              <a:t>th</a:t>
            </a:r>
            <a:r>
              <a:rPr lang="en-US" sz="1100" kern="1200" baseline="0" dirty="0" smtClean="0">
                <a:solidFill>
                  <a:srgbClr val="FF0000"/>
                </a:solidFill>
                <a:effectLst/>
                <a:latin typeface="+mn-lt"/>
                <a:ea typeface="+mn-ea"/>
                <a:cs typeface="+mn-cs"/>
              </a:rPr>
              <a:t>.</a:t>
            </a:r>
            <a:endParaRPr lang="en-US" sz="1100" kern="1200" dirty="0">
              <a:solidFill>
                <a:srgbClr val="FF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pPr rtl="0"/>
            <a:endParaRPr lang="en-US" dirty="0">
              <a:cs typeface="Arial"/>
            </a:endParaRPr>
          </a:p>
        </p:txBody>
      </p:sp>
    </p:spTree>
    <p:extLst>
      <p:ext uri="{BB962C8B-B14F-4D97-AF65-F5344CB8AC3E}">
        <p14:creationId xmlns:p14="http://schemas.microsoft.com/office/powerpoint/2010/main" val="22205330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[EDI work as a proficiency that is learned and modeled] </a:t>
            </a:r>
          </a:p>
          <a:p>
            <a:endParaRPr lang="en-US" sz="1100" kern="1200" dirty="0">
              <a:solidFill>
                <a:schemeClr val="tx1"/>
              </a:solidFill>
              <a:effectLst/>
              <a:latin typeface="+mn-lt"/>
              <a:ea typeface="+mn-ea"/>
              <a:cs typeface="+mn-cs"/>
            </a:endParaRPr>
          </a:p>
          <a:p>
            <a:pPr lvl="0"/>
            <a:r>
              <a:rPr lang="en-US" sz="1100" kern="1200" dirty="0">
                <a:solidFill>
                  <a:schemeClr val="tx1"/>
                </a:solidFill>
                <a:effectLst/>
                <a:latin typeface="+mn-lt"/>
                <a:ea typeface="+mn-ea"/>
                <a:cs typeface="+mn-cs"/>
              </a:rPr>
              <a:t>For many student's college will be the first encounter to a diverse environment. Here they will start to formulate their ideas about the world. </a:t>
            </a:r>
          </a:p>
          <a:p>
            <a:endParaRPr lang="en-US" dirty="0">
              <a:cs typeface="Arial"/>
            </a:endParaRPr>
          </a:p>
        </p:txBody>
      </p:sp>
    </p:spTree>
    <p:extLst>
      <p:ext uri="{BB962C8B-B14F-4D97-AF65-F5344CB8AC3E}">
        <p14:creationId xmlns:p14="http://schemas.microsoft.com/office/powerpoint/2010/main" val="16188361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100" kern="1200" dirty="0">
                <a:solidFill>
                  <a:schemeClr val="tx1"/>
                </a:solidFill>
                <a:effectLst/>
                <a:latin typeface="+mn-lt"/>
                <a:ea typeface="+mn-ea"/>
                <a:cs typeface="+mn-cs"/>
              </a:rPr>
              <a:t>And some will venture to see it. Here you can see the top study abroad destination of our students?</a:t>
            </a:r>
          </a:p>
        </p:txBody>
      </p:sp>
    </p:spTree>
    <p:extLst>
      <p:ext uri="{BB962C8B-B14F-4D97-AF65-F5344CB8AC3E}">
        <p14:creationId xmlns:p14="http://schemas.microsoft.com/office/powerpoint/2010/main" val="39025781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[OSU and LIS Demographics] </a:t>
            </a:r>
          </a:p>
          <a:p>
            <a:endParaRPr lang="en-US" sz="1100" kern="1200" dirty="0">
              <a:solidFill>
                <a:schemeClr val="tx1"/>
              </a:solidFill>
              <a:effectLst/>
              <a:latin typeface="+mn-lt"/>
              <a:ea typeface="+mn-ea"/>
              <a:cs typeface="+mn-cs"/>
            </a:endParaRPr>
          </a:p>
          <a:p>
            <a:pPr lvl="0"/>
            <a:r>
              <a:rPr lang="en-US" sz="1100" kern="1200" dirty="0">
                <a:solidFill>
                  <a:schemeClr val="tx1"/>
                </a:solidFill>
                <a:effectLst/>
                <a:latin typeface="+mn-lt"/>
                <a:ea typeface="+mn-ea"/>
                <a:cs typeface="+mn-cs"/>
              </a:rPr>
              <a:t>Let’s pause for a moment and recap some of the key demographic figures about the LIS profession and our university campus. Where are our students coming from?</a:t>
            </a:r>
          </a:p>
        </p:txBody>
      </p:sp>
    </p:spTree>
    <p:extLst>
      <p:ext uri="{BB962C8B-B14F-4D97-AF65-F5344CB8AC3E}">
        <p14:creationId xmlns:p14="http://schemas.microsoft.com/office/powerpoint/2010/main" val="41787756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100" kern="1200" dirty="0">
                <a:solidFill>
                  <a:schemeClr val="tx1"/>
                </a:solidFill>
                <a:effectLst/>
                <a:latin typeface="+mn-lt"/>
                <a:ea typeface="+mn-ea"/>
                <a:cs typeface="+mn-cs"/>
              </a:rPr>
              <a:t>Let’s compare these demographics to those of the LIS profession </a:t>
            </a:r>
          </a:p>
        </p:txBody>
      </p:sp>
    </p:spTree>
    <p:extLst>
      <p:ext uri="{BB962C8B-B14F-4D97-AF65-F5344CB8AC3E}">
        <p14:creationId xmlns:p14="http://schemas.microsoft.com/office/powerpoint/2010/main" val="34874751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[OSU and LIS Demographics] </a:t>
            </a:r>
          </a:p>
          <a:p>
            <a:endParaRPr lang="en-US" sz="1100" kern="1200" dirty="0">
              <a:solidFill>
                <a:schemeClr val="tx1"/>
              </a:solidFill>
              <a:effectLst/>
              <a:latin typeface="+mn-lt"/>
              <a:ea typeface="+mn-ea"/>
              <a:cs typeface="+mn-cs"/>
            </a:endParaRPr>
          </a:p>
          <a:p>
            <a:pPr lvl="0"/>
            <a:r>
              <a:rPr lang="en-US" sz="1100" kern="1200" dirty="0">
                <a:solidFill>
                  <a:schemeClr val="tx1"/>
                </a:solidFill>
                <a:effectLst/>
                <a:latin typeface="+mn-lt"/>
                <a:ea typeface="+mn-ea"/>
                <a:cs typeface="+mn-cs"/>
              </a:rPr>
              <a:t>Let’s pause for a moment and recap some of the key demographic figures about the LIS profession and our university campus. Where are our students coming from?</a:t>
            </a:r>
          </a:p>
        </p:txBody>
      </p:sp>
    </p:spTree>
    <p:extLst>
      <p:ext uri="{BB962C8B-B14F-4D97-AF65-F5344CB8AC3E}">
        <p14:creationId xmlns:p14="http://schemas.microsoft.com/office/powerpoint/2010/main" val="13608727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100" kern="1200" dirty="0" smtClean="0">
                <a:solidFill>
                  <a:schemeClr val="tx1"/>
                </a:solidFill>
                <a:effectLst/>
                <a:latin typeface="+mn-lt"/>
                <a:ea typeface="+mn-ea"/>
                <a:cs typeface="+mn-cs"/>
              </a:rPr>
              <a:t>Demographic slide-OSU demographics and LIS demographics. </a:t>
            </a:r>
          </a:p>
          <a:p>
            <a:pPr lvl="0"/>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What do these statistics tells us? They do not say the organization is bad because majority demographics dominate. However, it does tell us that as an organization and profession, our strengths/perceptions may be dominated by a majority culture view. </a:t>
            </a:r>
          </a:p>
          <a:p>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[Conclusion Part 4 and transition to workshop]</a:t>
            </a:r>
          </a:p>
          <a:p>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 If it is important for us to be inclusive, then we may need to reflect on systems and active practices that will help all voices to come through in order account for their needs, ideas and services of users that use our services and colleagues that work here. </a:t>
            </a:r>
          </a:p>
          <a:p>
            <a:endParaRPr lang="en-US" sz="11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957066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(Read quote) “We have come to this hallowed spot to remind America of the fierce urgency of now. This is no time to engage in the luxury of cooling off or to take the tranquilizing drug of gradualism. Now is the time to make real the promises of democracy.”- Martin Luther King, Jr. (1963). </a:t>
            </a:r>
          </a:p>
          <a:p>
            <a:endParaRPr lang="en-US" dirty="0"/>
          </a:p>
        </p:txBody>
      </p:sp>
    </p:spTree>
    <p:extLst>
      <p:ext uri="{BB962C8B-B14F-4D97-AF65-F5344CB8AC3E}">
        <p14:creationId xmlns:p14="http://schemas.microsoft.com/office/powerpoint/2010/main" val="38456419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 Ta Tus Ma cur-ha</a:t>
            </a:r>
            <a:r>
              <a:rPr lang="en-US" sz="1100" kern="1200" baseline="0" dirty="0" smtClean="0">
                <a:solidFill>
                  <a:schemeClr val="tx1"/>
                </a:solidFill>
                <a:effectLst/>
                <a:latin typeface="+mn-lt"/>
                <a:ea typeface="+mn-ea"/>
                <a:cs typeface="+mn-cs"/>
              </a:rPr>
              <a:t> </a:t>
            </a:r>
            <a:r>
              <a:rPr lang="en-US" sz="1100" kern="1200" baseline="0" dirty="0" err="1" smtClean="0">
                <a:solidFill>
                  <a:schemeClr val="tx1"/>
                </a:solidFill>
                <a:effectLst/>
                <a:latin typeface="+mn-lt"/>
                <a:ea typeface="+mn-ea"/>
                <a:cs typeface="+mn-cs"/>
              </a:rPr>
              <a:t>lish</a:t>
            </a:r>
            <a:r>
              <a:rPr lang="en-US" sz="1100" kern="1200" baseline="0" dirty="0" smtClean="0">
                <a:solidFill>
                  <a:schemeClr val="tx1"/>
                </a:solidFill>
                <a:effectLst/>
                <a:latin typeface="+mn-lt"/>
                <a:ea typeface="+mn-ea"/>
                <a:cs typeface="+mn-cs"/>
              </a:rPr>
              <a:t> on </a:t>
            </a:r>
            <a:r>
              <a:rPr lang="en-US" sz="1100" kern="1200" baseline="0" dirty="0" err="1" smtClean="0">
                <a:solidFill>
                  <a:schemeClr val="tx1"/>
                </a:solidFill>
                <a:effectLst/>
                <a:latin typeface="+mn-lt"/>
                <a:ea typeface="+mn-ea"/>
                <a:cs typeface="+mn-cs"/>
              </a:rPr>
              <a:t>tus</a:t>
            </a:r>
            <a:endParaRPr lang="en-US" sz="11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Let’s </a:t>
            </a:r>
            <a:r>
              <a:rPr lang="en-US" sz="1100" kern="1200" dirty="0">
                <a:solidFill>
                  <a:schemeClr val="tx1"/>
                </a:solidFill>
                <a:effectLst/>
                <a:latin typeface="+mn-lt"/>
                <a:ea typeface="+mn-ea"/>
                <a:cs typeface="+mn-cs"/>
              </a:rPr>
              <a:t>get started</a:t>
            </a:r>
          </a:p>
          <a:p>
            <a:endParaRPr lang="en-US" baseline="0" dirty="0">
              <a:cs typeface="Arial"/>
            </a:endParaRPr>
          </a:p>
        </p:txBody>
      </p:sp>
    </p:spTree>
    <p:extLst>
      <p:ext uri="{BB962C8B-B14F-4D97-AF65-F5344CB8AC3E}">
        <p14:creationId xmlns:p14="http://schemas.microsoft.com/office/powerpoint/2010/main" val="23333695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55677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731521" y="4560570"/>
            <a:ext cx="5852159" cy="4320540"/>
          </a:xfrm>
          <a:prstGeom prst="rect">
            <a:avLst/>
          </a:prstGeom>
        </p:spPr>
        <p:txBody>
          <a:bodyPr lIns="96645" tIns="96645" rIns="96645" bIns="96645" anchor="t" anchorCtr="0">
            <a:noAutofit/>
          </a:bodyPr>
          <a:lstStyle/>
          <a:p>
            <a:endParaRPr dirty="0"/>
          </a:p>
        </p:txBody>
      </p:sp>
    </p:spTree>
    <p:extLst>
      <p:ext uri="{BB962C8B-B14F-4D97-AF65-F5344CB8AC3E}">
        <p14:creationId xmlns:p14="http://schemas.microsoft.com/office/powerpoint/2010/main" val="427246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1638" y="695325"/>
            <a:ext cx="6181725" cy="3476625"/>
          </a:xfrm>
        </p:spPr>
      </p:sp>
      <p:sp>
        <p:nvSpPr>
          <p:cNvPr id="3" name="Notes Placeholder 2"/>
          <p:cNvSpPr>
            <a:spLocks noGrp="1"/>
          </p:cNvSpPr>
          <p:nvPr>
            <p:ph type="body" idx="1"/>
          </p:nvPr>
        </p:nvSpPr>
        <p:spPr/>
        <p:txBody>
          <a:bodyPr/>
          <a:lstStyle/>
          <a:p>
            <a:r>
              <a:rPr lang="en-US" dirty="0" smtClean="0"/>
              <a:t>I grew up in </a:t>
            </a:r>
            <a:r>
              <a:rPr lang="en-US" dirty="0" smtClean="0"/>
              <a:t>West Allis,</a:t>
            </a:r>
            <a:r>
              <a:rPr lang="en-US" baseline="0" dirty="0" smtClean="0"/>
              <a:t> WI, </a:t>
            </a:r>
            <a:r>
              <a:rPr lang="en-US" dirty="0" smtClean="0"/>
              <a:t>a </a:t>
            </a:r>
            <a:r>
              <a:rPr lang="en-US" dirty="0" smtClean="0"/>
              <a:t>1</a:t>
            </a:r>
            <a:r>
              <a:rPr lang="en-US" baseline="30000" dirty="0" smtClean="0"/>
              <a:t>st</a:t>
            </a:r>
            <a:r>
              <a:rPr lang="en-US" dirty="0" smtClean="0"/>
              <a:t> ring industrial suburb</a:t>
            </a:r>
            <a:r>
              <a:rPr lang="en-US" baseline="0" dirty="0" smtClean="0"/>
              <a:t> of </a:t>
            </a:r>
            <a:r>
              <a:rPr lang="en-US" baseline="0" dirty="0" smtClean="0"/>
              <a:t>Milwaukee.</a:t>
            </a:r>
            <a:endParaRPr lang="en-US" baseline="0" dirty="0" smtClean="0"/>
          </a:p>
          <a:p>
            <a:endParaRPr lang="en-US" baseline="0" dirty="0" smtClean="0"/>
          </a:p>
          <a:p>
            <a:r>
              <a:rPr lang="en-US" dirty="0" smtClean="0"/>
              <a:t>Ours was a lower middle class</a:t>
            </a:r>
            <a:r>
              <a:rPr lang="en-US" baseline="0" dirty="0" smtClean="0"/>
              <a:t> family, where my father was the Principal and English teacher for a Catholic High School for so called “wayward girls” and then a vocational counselor for drug addicts and alcoholics. </a:t>
            </a:r>
          </a:p>
          <a:p>
            <a:endParaRPr lang="en-US" baseline="0" dirty="0" smtClean="0"/>
          </a:p>
          <a:p>
            <a:r>
              <a:rPr lang="en-US" baseline="0" dirty="0" smtClean="0"/>
              <a:t>My Mom was a stay-at-home mom, and a store clerk and admin assistant after my father passed. If not for insurance and Social Security, we would have been homeless after my father died.</a:t>
            </a:r>
          </a:p>
          <a:p>
            <a:endParaRPr lang="en-US" baseline="0" dirty="0" smtClean="0"/>
          </a:p>
          <a:p>
            <a:r>
              <a:rPr lang="en-US" baseline="0" dirty="0" smtClean="0"/>
              <a:t>I had just turned 10, my older brother was 12 and my youngest brother 5, when my dad died.</a:t>
            </a:r>
          </a:p>
          <a:p>
            <a:endParaRPr lang="en-US" baseline="0" dirty="0" smtClean="0"/>
          </a:p>
          <a:p>
            <a:r>
              <a:rPr lang="en-US" baseline="0" dirty="0" smtClean="0"/>
              <a:t>We were that family that received the care packages from our parish at holidays.</a:t>
            </a:r>
          </a:p>
          <a:p>
            <a:endParaRPr lang="en-US" baseline="0" dirty="0" smtClean="0"/>
          </a:p>
          <a:p>
            <a:r>
              <a:rPr lang="en-US" baseline="0" dirty="0" smtClean="0"/>
              <a:t>My Parents valued education, reading and being informed. They were activist parents, door-to-door stumping for candidates like Eugene McCarthy in 1968, and liberal activists within the Catholic church.</a:t>
            </a:r>
          </a:p>
          <a:p>
            <a:endParaRPr lang="en-US" sz="1100" kern="1200" baseline="0" dirty="0" smtClean="0">
              <a:solidFill>
                <a:schemeClr val="tx1"/>
              </a:solidFill>
              <a:effectLst/>
              <a:latin typeface="+mn-lt"/>
              <a:ea typeface="+mn-ea"/>
              <a:cs typeface="+mn-cs"/>
            </a:endParaRPr>
          </a:p>
          <a:p>
            <a:r>
              <a:rPr lang="en-US" sz="1100" kern="1200" baseline="0" dirty="0" smtClean="0">
                <a:solidFill>
                  <a:schemeClr val="tx1"/>
                </a:solidFill>
                <a:effectLst/>
                <a:latin typeface="+mn-lt"/>
                <a:ea typeface="+mn-ea"/>
                <a:cs typeface="+mn-cs"/>
              </a:rPr>
              <a:t>After my father passed we switched parishes for a variety of reasons, joining and going to school in a parish in one of the upper middle class communities, where a couple of my father’s seminary classmates taught.</a:t>
            </a:r>
          </a:p>
          <a:p>
            <a:endParaRPr lang="en-US" sz="1100" kern="1200" baseline="0" dirty="0" smtClean="0">
              <a:solidFill>
                <a:schemeClr val="tx1"/>
              </a:solidFill>
              <a:effectLst/>
              <a:latin typeface="+mn-lt"/>
              <a:ea typeface="+mn-ea"/>
              <a:cs typeface="+mn-cs"/>
            </a:endParaRPr>
          </a:p>
          <a:p>
            <a:r>
              <a:rPr lang="en-US" sz="1100" kern="1200" baseline="0" dirty="0" smtClean="0">
                <a:solidFill>
                  <a:schemeClr val="tx1"/>
                </a:solidFill>
                <a:effectLst/>
                <a:latin typeface="+mn-lt"/>
                <a:ea typeface="+mn-ea"/>
                <a:cs typeface="+mn-cs"/>
              </a:rPr>
              <a:t>I definitely felt like I was from the wrong side of the </a:t>
            </a:r>
            <a:r>
              <a:rPr lang="en-US" sz="1100" kern="1200" baseline="0" dirty="0" smtClean="0">
                <a:solidFill>
                  <a:schemeClr val="tx1"/>
                </a:solidFill>
                <a:effectLst/>
                <a:latin typeface="+mn-lt"/>
                <a:ea typeface="+mn-ea"/>
                <a:cs typeface="+mn-cs"/>
              </a:rPr>
              <a:t>tracks, ; and it didn't help that the name of the street I grew up on is Hicks. </a:t>
            </a:r>
            <a:r>
              <a:rPr lang="en-US" sz="1100" kern="1200" baseline="0" dirty="0" smtClean="0">
                <a:solidFill>
                  <a:schemeClr val="tx1"/>
                </a:solidFill>
                <a:effectLst/>
                <a:latin typeface="+mn-lt"/>
                <a:ea typeface="+mn-ea"/>
                <a:cs typeface="+mn-cs"/>
              </a:rPr>
              <a:t>This is a picture of the house I grew up and my brother Pat still lives in. </a:t>
            </a:r>
            <a:r>
              <a:rPr lang="en-US" sz="1100" kern="1200" baseline="0" dirty="0" smtClean="0">
                <a:solidFill>
                  <a:schemeClr val="tx1"/>
                </a:solidFill>
                <a:effectLst/>
                <a:latin typeface="+mn-lt"/>
                <a:ea typeface="+mn-ea"/>
                <a:cs typeface="+mn-cs"/>
              </a:rPr>
              <a:t>We had factories across the ally behind our house, and </a:t>
            </a:r>
            <a:r>
              <a:rPr lang="en-US" sz="1100" kern="1200" baseline="0" dirty="0" smtClean="0">
                <a:solidFill>
                  <a:schemeClr val="tx1"/>
                </a:solidFill>
                <a:effectLst/>
                <a:latin typeface="+mn-lt"/>
                <a:ea typeface="+mn-ea"/>
                <a:cs typeface="+mn-cs"/>
              </a:rPr>
              <a:t>these are the CNW tracks behind </a:t>
            </a:r>
            <a:r>
              <a:rPr lang="en-US" sz="1100" kern="1200" baseline="0" dirty="0" smtClean="0">
                <a:solidFill>
                  <a:schemeClr val="tx1"/>
                </a:solidFill>
                <a:effectLst/>
                <a:latin typeface="+mn-lt"/>
                <a:ea typeface="+mn-ea"/>
                <a:cs typeface="+mn-cs"/>
              </a:rPr>
              <a:t>them, </a:t>
            </a:r>
            <a:r>
              <a:rPr lang="en-US" sz="1100" kern="1200" baseline="0" dirty="0" smtClean="0">
                <a:solidFill>
                  <a:schemeClr val="tx1"/>
                </a:solidFill>
                <a:effectLst/>
                <a:latin typeface="+mn-lt"/>
                <a:ea typeface="+mn-ea"/>
                <a:cs typeface="+mn-cs"/>
              </a:rPr>
              <a:t>the last one being the bridge that looks back at this other intersection. The bridge is significant, because I was able to prove to my </a:t>
            </a:r>
            <a:r>
              <a:rPr lang="en-US" sz="1100" kern="1200" baseline="0" dirty="0" err="1" smtClean="0">
                <a:solidFill>
                  <a:schemeClr val="tx1"/>
                </a:solidFill>
                <a:effectLst/>
                <a:latin typeface="+mn-lt"/>
                <a:ea typeface="+mn-ea"/>
                <a:cs typeface="+mn-cs"/>
              </a:rPr>
              <a:t>kidz</a:t>
            </a:r>
            <a:r>
              <a:rPr lang="en-US" sz="1100" kern="1200" baseline="0" dirty="0" smtClean="0">
                <a:solidFill>
                  <a:schemeClr val="tx1"/>
                </a:solidFill>
                <a:effectLst/>
                <a:latin typeface="+mn-lt"/>
                <a:ea typeface="+mn-ea"/>
                <a:cs typeface="+mn-cs"/>
              </a:rPr>
              <a:t> that I walked uphill both ways in the snow and cold in winter to school.</a:t>
            </a:r>
          </a:p>
          <a:p>
            <a:endParaRPr lang="en-US" sz="1100" kern="1200" baseline="0" dirty="0" smtClean="0">
              <a:solidFill>
                <a:schemeClr val="tx1"/>
              </a:solidFill>
              <a:effectLst/>
              <a:latin typeface="+mn-lt"/>
              <a:ea typeface="+mn-ea"/>
              <a:cs typeface="+mn-cs"/>
            </a:endParaRPr>
          </a:p>
          <a:p>
            <a:r>
              <a:rPr lang="en-US" sz="1100" kern="1200" baseline="0" dirty="0" smtClean="0">
                <a:solidFill>
                  <a:schemeClr val="tx1"/>
                </a:solidFill>
                <a:effectLst/>
                <a:latin typeface="+mn-lt"/>
                <a:ea typeface="+mn-ea"/>
                <a:cs typeface="+mn-cs"/>
              </a:rPr>
              <a:t>But more seriously, I remember when I was probably 6 or 7 seeing an African-American gentleman standing at the bus-stop at </a:t>
            </a:r>
            <a:r>
              <a:rPr lang="en-US" sz="1100" kern="1200" baseline="0" dirty="0" smtClean="0">
                <a:solidFill>
                  <a:schemeClr val="tx1"/>
                </a:solidFill>
                <a:effectLst/>
                <a:latin typeface="+mn-lt"/>
                <a:ea typeface="+mn-ea"/>
                <a:cs typeface="+mn-cs"/>
              </a:rPr>
              <a:t>our </a:t>
            </a:r>
            <a:r>
              <a:rPr lang="en-US" sz="1100" kern="1200" baseline="0" dirty="0" smtClean="0">
                <a:solidFill>
                  <a:schemeClr val="tx1"/>
                </a:solidFill>
                <a:effectLst/>
                <a:latin typeface="+mn-lt"/>
                <a:ea typeface="+mn-ea"/>
                <a:cs typeface="+mn-cs"/>
              </a:rPr>
              <a:t>street at the base of the bridge. I remember still to this day that it felt odd, not wrong, just odd because people of color did not live in my neighborhood.</a:t>
            </a:r>
          </a:p>
          <a:p>
            <a:endParaRPr lang="en-US" sz="1100" kern="1200" baseline="0" dirty="0" smtClean="0">
              <a:solidFill>
                <a:schemeClr val="tx1"/>
              </a:solidFill>
              <a:effectLst/>
              <a:latin typeface="+mn-lt"/>
              <a:ea typeface="+mn-ea"/>
              <a:cs typeface="+mn-cs"/>
            </a:endParaRPr>
          </a:p>
          <a:p>
            <a:r>
              <a:rPr lang="en-US" sz="1100" kern="1200" baseline="0" dirty="0" smtClean="0">
                <a:solidFill>
                  <a:schemeClr val="tx1"/>
                </a:solidFill>
                <a:effectLst/>
                <a:latin typeface="+mn-lt"/>
                <a:ea typeface="+mn-ea"/>
                <a:cs typeface="+mn-cs"/>
              </a:rPr>
              <a:t>And for as liberal as my parents were in bringing us up anti-war and with a sense of social justice and activism, I still remember my maternal Grandmother frequently using N-word and not thinking twice about it. In retrospect, just as bad, was participating in neighborhood and at school games like “N______-word pile” or “smear the q____-word."</a:t>
            </a:r>
            <a:endParaRPr lang="en-US" sz="1100" kern="1200" dirty="0" smtClean="0">
              <a:solidFill>
                <a:schemeClr val="tx1"/>
              </a:solidFill>
              <a:effectLst/>
              <a:latin typeface="+mn-lt"/>
              <a:ea typeface="+mn-ea"/>
              <a:cs typeface="+mn-cs"/>
            </a:endParaRPr>
          </a:p>
          <a:p>
            <a:pPr rtl="0"/>
            <a:endParaRPr lang="en-US" dirty="0">
              <a:cs typeface="Arial"/>
            </a:endParaRPr>
          </a:p>
        </p:txBody>
      </p:sp>
    </p:spTree>
    <p:extLst>
      <p:ext uri="{BB962C8B-B14F-4D97-AF65-F5344CB8AC3E}">
        <p14:creationId xmlns:p14="http://schemas.microsoft.com/office/powerpoint/2010/main" val="2951486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1638" y="695325"/>
            <a:ext cx="6181725" cy="3476625"/>
          </a:xfrm>
        </p:spPr>
      </p:sp>
      <p:sp>
        <p:nvSpPr>
          <p:cNvPr id="3" name="Notes Placeholder 2"/>
          <p:cNvSpPr>
            <a:spLocks noGrp="1"/>
          </p:cNvSpPr>
          <p:nvPr>
            <p:ph type="body" idx="1"/>
          </p:nvPr>
        </p:nvSpPr>
        <p:spPr/>
        <p:txBody>
          <a:bodyPr/>
          <a:lstStyle/>
          <a:p>
            <a:r>
              <a:rPr lang="en-US" dirty="0"/>
              <a:t/>
            </a:r>
            <a:br>
              <a:rPr lang="en-US" dirty="0"/>
            </a:br>
            <a:r>
              <a:rPr lang="en-US" sz="1100" kern="1200" dirty="0">
                <a:solidFill>
                  <a:schemeClr val="tx1"/>
                </a:solidFill>
                <a:effectLst/>
                <a:latin typeface="+mn-lt"/>
                <a:ea typeface="+mn-ea"/>
                <a:cs typeface="+mn-cs"/>
              </a:rPr>
              <a:t>[Facilitators Introduction/ Connection to global narratives and identity]</a:t>
            </a:r>
          </a:p>
          <a:p>
            <a:endParaRPr lang="en-US" sz="1100" kern="1200" dirty="0">
              <a:solidFill>
                <a:schemeClr val="tx1"/>
              </a:solidFill>
              <a:effectLst/>
              <a:latin typeface="+mn-lt"/>
              <a:ea typeface="+mn-ea"/>
              <a:cs typeface="+mn-cs"/>
            </a:endParaRPr>
          </a:p>
          <a:p>
            <a:pPr lvl="0"/>
            <a:r>
              <a:rPr lang="en-US" sz="1100" kern="1200" dirty="0" smtClean="0">
                <a:solidFill>
                  <a:srgbClr val="FF0000"/>
                </a:solidFill>
                <a:effectLst/>
                <a:latin typeface="+mn-lt"/>
                <a:ea typeface="+mn-ea"/>
                <a:cs typeface="+mn-cs"/>
              </a:rPr>
              <a:t>After graduating high school, I became a bit more itinerant.</a:t>
            </a:r>
            <a:r>
              <a:rPr lang="en-US" sz="1100" kern="1200" baseline="0" dirty="0" smtClean="0">
                <a:solidFill>
                  <a:srgbClr val="FF0000"/>
                </a:solidFill>
                <a:effectLst/>
                <a:latin typeface="+mn-lt"/>
                <a:ea typeface="+mn-ea"/>
                <a:cs typeface="+mn-cs"/>
              </a:rPr>
              <a:t> Between 1980 and 1996 making 7 major moves and living in 3 different states. MN-WI-NJ-MN-WI-NJ.</a:t>
            </a:r>
          </a:p>
          <a:p>
            <a:pPr lvl="0"/>
            <a:endParaRPr lang="en-US" sz="1100" kern="1200" baseline="0" dirty="0" smtClean="0">
              <a:solidFill>
                <a:srgbClr val="FF0000"/>
              </a:solidFill>
              <a:effectLst/>
              <a:latin typeface="+mn-lt"/>
              <a:ea typeface="+mn-ea"/>
              <a:cs typeface="+mn-cs"/>
            </a:endParaRPr>
          </a:p>
          <a:p>
            <a:pPr lvl="0"/>
            <a:r>
              <a:rPr lang="en-US" sz="1100" kern="1200" dirty="0" smtClean="0">
                <a:solidFill>
                  <a:srgbClr val="FF0000"/>
                </a:solidFill>
                <a:effectLst/>
                <a:latin typeface="+mn-lt"/>
                <a:ea typeface="+mn-ea"/>
                <a:cs typeface="+mn-cs"/>
              </a:rPr>
              <a:t>What this doesn’t show is all the places I’ve been in the period of ‘85 thru ‘97 I traveled to nearly 40 states and</a:t>
            </a:r>
            <a:r>
              <a:rPr lang="en-US" sz="1100" kern="1200" baseline="0" dirty="0" smtClean="0">
                <a:solidFill>
                  <a:srgbClr val="FF0000"/>
                </a:solidFill>
                <a:effectLst/>
                <a:latin typeface="+mn-lt"/>
                <a:ea typeface="+mn-ea"/>
                <a:cs typeface="+mn-cs"/>
              </a:rPr>
              <a:t> Canada </a:t>
            </a:r>
            <a:r>
              <a:rPr lang="en-US" sz="1100" kern="1200" baseline="0" dirty="0" smtClean="0">
                <a:solidFill>
                  <a:srgbClr val="FF0000"/>
                </a:solidFill>
                <a:effectLst/>
                <a:latin typeface="+mn-lt"/>
                <a:ea typeface="+mn-ea"/>
                <a:cs typeface="+mn-cs"/>
              </a:rPr>
              <a:t>conducting </a:t>
            </a:r>
            <a:r>
              <a:rPr lang="en-US" sz="1100" kern="1200" baseline="0" dirty="0" smtClean="0">
                <a:solidFill>
                  <a:srgbClr val="FF0000"/>
                </a:solidFill>
                <a:effectLst/>
                <a:latin typeface="+mn-lt"/>
                <a:ea typeface="+mn-ea"/>
                <a:cs typeface="+mn-cs"/>
              </a:rPr>
              <a:t>insurance appraisal for public sector entities and private industry, and 4 countries for vacation.</a:t>
            </a:r>
          </a:p>
          <a:p>
            <a:pPr lvl="0"/>
            <a:endParaRPr lang="en-US" sz="1100" kern="1200" baseline="0" dirty="0" smtClean="0">
              <a:solidFill>
                <a:srgbClr val="FF0000"/>
              </a:solidFill>
              <a:effectLst/>
              <a:latin typeface="+mn-lt"/>
              <a:ea typeface="+mn-ea"/>
              <a:cs typeface="+mn-cs"/>
            </a:endParaRPr>
          </a:p>
          <a:p>
            <a:pPr lvl="0"/>
            <a:r>
              <a:rPr lang="en-US" sz="1100" kern="1200" baseline="0" dirty="0" smtClean="0">
                <a:solidFill>
                  <a:srgbClr val="FF0000"/>
                </a:solidFill>
                <a:effectLst/>
                <a:latin typeface="+mn-lt"/>
                <a:ea typeface="+mn-ea"/>
                <a:cs typeface="+mn-cs"/>
              </a:rPr>
              <a:t>I have had 2.25 careers with nine employers and have been here at </a:t>
            </a:r>
            <a:r>
              <a:rPr lang="en-US" sz="1100" kern="1200" baseline="0" dirty="0" err="1" smtClean="0">
                <a:solidFill>
                  <a:srgbClr val="FF0000"/>
                </a:solidFill>
                <a:effectLst/>
                <a:latin typeface="+mn-lt"/>
                <a:ea typeface="+mn-ea"/>
                <a:cs typeface="+mn-cs"/>
              </a:rPr>
              <a:t>osu</a:t>
            </a:r>
            <a:r>
              <a:rPr lang="en-US" sz="1100" kern="1200" baseline="0" dirty="0" smtClean="0">
                <a:solidFill>
                  <a:srgbClr val="FF0000"/>
                </a:solidFill>
                <a:effectLst/>
                <a:latin typeface="+mn-lt"/>
                <a:ea typeface="+mn-ea"/>
                <a:cs typeface="+mn-cs"/>
              </a:rPr>
              <a:t> for more than 12 years -- the longest with any employer.</a:t>
            </a:r>
            <a:endParaRPr lang="en-US" sz="1100" kern="1200" dirty="0">
              <a:solidFill>
                <a:srgbClr val="FF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pPr rtl="0"/>
            <a:endParaRPr lang="en-US" dirty="0">
              <a:cs typeface="Arial"/>
            </a:endParaRPr>
          </a:p>
        </p:txBody>
      </p:sp>
    </p:spTree>
    <p:extLst>
      <p:ext uri="{BB962C8B-B14F-4D97-AF65-F5344CB8AC3E}">
        <p14:creationId xmlns:p14="http://schemas.microsoft.com/office/powerpoint/2010/main" val="3680039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1638" y="695325"/>
            <a:ext cx="6181725" cy="3476625"/>
          </a:xfrm>
        </p:spPr>
      </p:sp>
      <p:sp>
        <p:nvSpPr>
          <p:cNvPr id="3" name="Notes Placeholder 2"/>
          <p:cNvSpPr>
            <a:spLocks noGrp="1"/>
          </p:cNvSpPr>
          <p:nvPr>
            <p:ph type="body" idx="1"/>
          </p:nvPr>
        </p:nvSpPr>
        <p:spPr/>
        <p:txBody>
          <a:bodyPr/>
          <a:lstStyle/>
          <a:p>
            <a:pPr rtl="0"/>
            <a:r>
              <a:rPr lang="en-US" dirty="0" smtClean="0">
                <a:cs typeface="Arial"/>
              </a:rPr>
              <a:t>I want to recount an event,</a:t>
            </a:r>
            <a:r>
              <a:rPr lang="en-US" baseline="0" dirty="0" smtClean="0">
                <a:cs typeface="Arial"/>
              </a:rPr>
              <a:t> nearly 30 years ago, that only recently did I realize how tone-deaf I was. </a:t>
            </a:r>
            <a:r>
              <a:rPr lang="en-US" dirty="0" smtClean="0">
                <a:cs typeface="Arial"/>
              </a:rPr>
              <a:t>At Halloween</a:t>
            </a:r>
            <a:r>
              <a:rPr lang="en-US" baseline="0" dirty="0" smtClean="0">
                <a:cs typeface="Arial"/>
              </a:rPr>
              <a:t> I try to be creative. Here I am in ‘83, no not the Tin Man, but “Furnace Man” righting the wrongs to furnaces worlds-wide. OK lame, but a junior in college who drank a lot. </a:t>
            </a:r>
          </a:p>
          <a:p>
            <a:pPr rtl="0"/>
            <a:endParaRPr lang="en-US" baseline="0" dirty="0" smtClean="0">
              <a:cs typeface="Arial"/>
            </a:endParaRPr>
          </a:p>
          <a:p>
            <a:pPr rtl="0"/>
            <a:r>
              <a:rPr lang="en-US" baseline="0" dirty="0" smtClean="0">
                <a:cs typeface="Arial"/>
              </a:rPr>
              <a:t>This is actually more for context to show that I more than once painted myself for Halloween. Also what you can’t see is that I shaved stripes into my mustache for some bizarre reason, which meant I shaved it completely off the next day and that was the last time I shaved it off. But enough goofing, time for being serious.</a:t>
            </a:r>
          </a:p>
          <a:p>
            <a:pPr rtl="0"/>
            <a:endParaRPr lang="en-US" baseline="0" dirty="0" smtClean="0">
              <a:cs typeface="Arial"/>
            </a:endParaRPr>
          </a:p>
          <a:p>
            <a:pPr rtl="0"/>
            <a:r>
              <a:rPr lang="en-US" baseline="0" dirty="0" smtClean="0">
                <a:cs typeface="Arial"/>
              </a:rPr>
              <a:t>In 1989, I was in phase that would last for several years, where I wore mostly black attire, shirts, pants, </a:t>
            </a:r>
            <a:r>
              <a:rPr lang="en-US" baseline="0" dirty="0" err="1" smtClean="0">
                <a:cs typeface="Arial"/>
              </a:rPr>
              <a:t>trenchcoat</a:t>
            </a:r>
            <a:r>
              <a:rPr lang="en-US" baseline="0" dirty="0" smtClean="0">
                <a:cs typeface="Arial"/>
              </a:rPr>
              <a:t>, etc. not goth, but an attempt at being hip. Not really sure I was that effective at it. Anyway, while struggling to come up with a costume for Halloween that year, I finally decided to be completely black—Mr. Dark or a Black hole—no real character or persona, just dressed completely black, including, shirt pants, shoes, gloves, sunglasses and makeup.</a:t>
            </a:r>
          </a:p>
          <a:p>
            <a:pPr rtl="0"/>
            <a:endParaRPr lang="en-US" baseline="0" dirty="0" smtClean="0">
              <a:cs typeface="Arial"/>
            </a:endParaRPr>
          </a:p>
          <a:p>
            <a:pPr rtl="0"/>
            <a:r>
              <a:rPr lang="en-US" baseline="0" dirty="0" smtClean="0">
                <a:cs typeface="Arial"/>
              </a:rPr>
              <a:t>My intent was not “blackface”, </a:t>
            </a:r>
            <a:r>
              <a:rPr lang="en-US" baseline="0" dirty="0" smtClean="0">
                <a:cs typeface="Arial"/>
              </a:rPr>
              <a:t>and even </a:t>
            </a:r>
            <a:r>
              <a:rPr lang="en-US" baseline="0" dirty="0" smtClean="0">
                <a:cs typeface="Arial"/>
              </a:rPr>
              <a:t>after seeing myself all done up, I still had no thought that I was doing blackface.</a:t>
            </a:r>
          </a:p>
          <a:p>
            <a:pPr rtl="0"/>
            <a:endParaRPr lang="en-US" baseline="0" dirty="0" smtClean="0">
              <a:cs typeface="Arial"/>
            </a:endParaRPr>
          </a:p>
          <a:p>
            <a:pPr rtl="0"/>
            <a:r>
              <a:rPr lang="en-US" baseline="0" dirty="0" smtClean="0">
                <a:cs typeface="Arial"/>
              </a:rPr>
              <a:t>I was confronted by an African-American gentleman at the party who told me he was offended by my costume. I was taken a-back because just as I laid it out for y’all now, that was my mindset, and I tried to explain it to him. He wasn’t having any of it and walked away in disgust, and I was left ignorantly baffled.</a:t>
            </a:r>
          </a:p>
          <a:p>
            <a:pPr rtl="0"/>
            <a:endParaRPr lang="en-US" baseline="0" dirty="0" smtClean="0">
              <a:cs typeface="Arial"/>
            </a:endParaRPr>
          </a:p>
          <a:p>
            <a:pPr rtl="0"/>
            <a:r>
              <a:rPr lang="en-US" baseline="0" dirty="0" smtClean="0">
                <a:cs typeface="Arial"/>
              </a:rPr>
              <a:t>However, it wasn’t until recent events, that it finally began to dawn on me how completely self-righteous and tone-deaf I was on that evening nearly 30 years ago. And when I finally decided that to be real, and share this with y’all and found the picture Sunday night, I really cringed; in my memory, I wasn’t nearly as offensive looking as I am in this picture.</a:t>
            </a:r>
          </a:p>
          <a:p>
            <a:pPr rtl="0"/>
            <a:endParaRPr lang="en-US" baseline="0" dirty="0" smtClean="0">
              <a:cs typeface="Arial"/>
            </a:endParaRPr>
          </a:p>
          <a:p>
            <a:pPr rtl="0"/>
            <a:r>
              <a:rPr lang="en-US" baseline="0" dirty="0" smtClean="0">
                <a:cs typeface="Arial"/>
              </a:rPr>
              <a:t>If I had taken the time 30 years ago to put myself in the other person’s shoes and see how I looked to him, and regardless of my intentions, realize how offensive it was, I could have made amends then and there.</a:t>
            </a:r>
          </a:p>
          <a:p>
            <a:pPr rtl="0"/>
            <a:endParaRPr lang="en-US" baseline="0" dirty="0" smtClean="0">
              <a:cs typeface="Arial"/>
            </a:endParaRPr>
          </a:p>
          <a:p>
            <a:pPr rtl="0"/>
            <a:r>
              <a:rPr lang="en-US" baseline="0" dirty="0" smtClean="0">
                <a:cs typeface="Arial"/>
              </a:rPr>
              <a:t>This was one of my many </a:t>
            </a:r>
            <a:r>
              <a:rPr lang="en-US" baseline="0" dirty="0" err="1" smtClean="0">
                <a:cs typeface="Arial"/>
              </a:rPr>
              <a:t>blindspots</a:t>
            </a:r>
            <a:r>
              <a:rPr lang="en-US" baseline="0" dirty="0" smtClean="0">
                <a:cs typeface="Arial"/>
              </a:rPr>
              <a:t>. We all have them.</a:t>
            </a:r>
            <a:endParaRPr lang="en-US" dirty="0">
              <a:cs typeface="Arial"/>
            </a:endParaRPr>
          </a:p>
        </p:txBody>
      </p:sp>
    </p:spTree>
    <p:extLst>
      <p:ext uri="{BB962C8B-B14F-4D97-AF65-F5344CB8AC3E}">
        <p14:creationId xmlns:p14="http://schemas.microsoft.com/office/powerpoint/2010/main" val="3114972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1638" y="695325"/>
            <a:ext cx="6181725" cy="3476625"/>
          </a:xfrm>
        </p:spPr>
      </p:sp>
      <p:sp>
        <p:nvSpPr>
          <p:cNvPr id="3" name="Notes Placeholder 2"/>
          <p:cNvSpPr>
            <a:spLocks noGrp="1"/>
          </p:cNvSpPr>
          <p:nvPr>
            <p:ph type="body" idx="1"/>
          </p:nvPr>
        </p:nvSpPr>
        <p:spPr/>
        <p:txBody>
          <a:bodyPr/>
          <a:lstStyle/>
          <a:p>
            <a:r>
              <a:rPr lang="en-US" dirty="0"/>
              <a:t/>
            </a:r>
            <a:br>
              <a:rPr lang="en-US" dirty="0"/>
            </a:br>
            <a:r>
              <a:rPr lang="en-US" sz="1100" kern="1200" dirty="0">
                <a:solidFill>
                  <a:schemeClr val="tx1"/>
                </a:solidFill>
                <a:effectLst/>
                <a:latin typeface="+mn-lt"/>
                <a:ea typeface="+mn-ea"/>
                <a:cs typeface="+mn-cs"/>
              </a:rPr>
              <a:t>[Facilitators Introduction/ Connection to global narratives and identity]</a:t>
            </a:r>
          </a:p>
          <a:p>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cs typeface="Arial"/>
              </a:rPr>
              <a:t>I have been on a journey for few </a:t>
            </a:r>
            <a:r>
              <a:rPr lang="en-US" dirty="0" smtClean="0">
                <a:cs typeface="Arial"/>
              </a:rPr>
              <a:t>years,</a:t>
            </a:r>
            <a:r>
              <a:rPr lang="en-US" baseline="0" dirty="0" smtClean="0">
                <a:cs typeface="Arial"/>
              </a:rPr>
              <a:t> identifying </a:t>
            </a:r>
            <a:r>
              <a:rPr lang="en-US" baseline="0" dirty="0" smtClean="0">
                <a:cs typeface="Arial"/>
              </a:rPr>
              <a:t>my </a:t>
            </a:r>
            <a:r>
              <a:rPr lang="en-US" baseline="0" dirty="0" err="1" smtClean="0">
                <a:cs typeface="Arial"/>
              </a:rPr>
              <a:t>blindspots</a:t>
            </a:r>
            <a:r>
              <a:rPr lang="en-US" baseline="0" dirty="0" smtClean="0">
                <a:cs typeface="Arial"/>
              </a:rPr>
              <a:t> and </a:t>
            </a:r>
            <a:r>
              <a:rPr lang="en-US" baseline="0" dirty="0" err="1" smtClean="0">
                <a:cs typeface="Arial"/>
              </a:rPr>
              <a:t>microagressive</a:t>
            </a:r>
            <a:r>
              <a:rPr lang="en-US" baseline="0" dirty="0" smtClean="0">
                <a:cs typeface="Arial"/>
              </a:rPr>
              <a:t> tendencies, and </a:t>
            </a:r>
            <a:r>
              <a:rPr lang="en-US" baseline="0" dirty="0" smtClean="0">
                <a:cs typeface="Arial"/>
              </a:rPr>
              <a:t>getting </a:t>
            </a:r>
            <a:r>
              <a:rPr lang="en-US" baseline="0" dirty="0" smtClean="0">
                <a:cs typeface="Arial"/>
              </a:rPr>
              <a:t>off the </a:t>
            </a:r>
            <a:r>
              <a:rPr lang="en-US" baseline="0" dirty="0" smtClean="0">
                <a:cs typeface="Arial"/>
              </a:rPr>
              <a:t>sidelines, only cheering </a:t>
            </a:r>
            <a:r>
              <a:rPr lang="en-US" baseline="0" dirty="0" smtClean="0">
                <a:cs typeface="Arial"/>
              </a:rPr>
              <a:t>everyone else on in EDI initiatives, and to be a real ally. </a:t>
            </a:r>
            <a:r>
              <a:rPr lang="en-US" dirty="0" smtClean="0">
                <a:cs typeface="Arial"/>
              </a:rPr>
              <a:t>This is my first formal work with EDI.</a:t>
            </a:r>
          </a:p>
          <a:p>
            <a:pPr rtl="0"/>
            <a:endParaRPr lang="en-US" baseline="0" dirty="0" smtClean="0">
              <a:cs typeface="Arial"/>
            </a:endParaRPr>
          </a:p>
          <a:p>
            <a:pPr rtl="0"/>
            <a:r>
              <a:rPr lang="en-US" dirty="0" smtClean="0">
                <a:cs typeface="Arial"/>
              </a:rPr>
              <a:t>In my mind,</a:t>
            </a:r>
            <a:r>
              <a:rPr lang="en-US" baseline="0" dirty="0" smtClean="0">
                <a:cs typeface="Arial"/>
              </a:rPr>
              <a:t> t</a:t>
            </a:r>
            <a:r>
              <a:rPr lang="en-US" dirty="0" smtClean="0">
                <a:cs typeface="Arial"/>
              </a:rPr>
              <a:t>his is an either or; there is no neutral ground we have to take a stand.</a:t>
            </a:r>
          </a:p>
          <a:p>
            <a:pPr rtl="0"/>
            <a:endParaRPr lang="en-US" dirty="0" smtClean="0">
              <a:cs typeface="Arial"/>
            </a:endParaRPr>
          </a:p>
          <a:p>
            <a:pPr rtl="0"/>
            <a:r>
              <a:rPr lang="en-US" dirty="0" smtClean="0">
                <a:cs typeface="Arial"/>
              </a:rPr>
              <a:t>We have to be ready to have uncomfortable conversations.</a:t>
            </a:r>
          </a:p>
          <a:p>
            <a:pPr rtl="0"/>
            <a:endParaRPr lang="en-US" dirty="0" smtClean="0">
              <a:cs typeface="Arial"/>
            </a:endParaRPr>
          </a:p>
        </p:txBody>
      </p:sp>
    </p:spTree>
    <p:extLst>
      <p:ext uri="{BB962C8B-B14F-4D97-AF65-F5344CB8AC3E}">
        <p14:creationId xmlns:p14="http://schemas.microsoft.com/office/powerpoint/2010/main" val="2165794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1638" y="695325"/>
            <a:ext cx="6181725" cy="3476625"/>
          </a:xfrm>
        </p:spPr>
      </p:sp>
      <p:sp>
        <p:nvSpPr>
          <p:cNvPr id="3" name="Notes Placeholder 2"/>
          <p:cNvSpPr>
            <a:spLocks noGrp="1"/>
          </p:cNvSpPr>
          <p:nvPr>
            <p:ph type="body" idx="1"/>
          </p:nvPr>
        </p:nvSpPr>
        <p:spPr/>
        <p:txBody>
          <a:bodyPr/>
          <a:lstStyle/>
          <a:p>
            <a:r>
              <a:rPr lang="en-US" dirty="0"/>
              <a:t/>
            </a:r>
            <a:br>
              <a:rPr lang="en-US" dirty="0"/>
            </a:br>
            <a:r>
              <a:rPr lang="en-US" sz="1100" kern="1200" dirty="0">
                <a:solidFill>
                  <a:schemeClr val="tx1"/>
                </a:solidFill>
                <a:effectLst/>
                <a:latin typeface="+mn-lt"/>
                <a:ea typeface="+mn-ea"/>
                <a:cs typeface="+mn-cs"/>
              </a:rPr>
              <a:t>[Facilitators Introduction/ Connection to global narratives and identity]</a:t>
            </a:r>
          </a:p>
          <a:p>
            <a:endParaRPr lang="en-US" sz="1100" kern="1200" dirty="0">
              <a:solidFill>
                <a:schemeClr val="tx1"/>
              </a:solidFill>
              <a:effectLst/>
              <a:latin typeface="+mn-lt"/>
              <a:ea typeface="+mn-ea"/>
              <a:cs typeface="+mn-cs"/>
            </a:endParaRPr>
          </a:p>
          <a:p>
            <a:pPr lvl="0"/>
            <a:r>
              <a:rPr lang="en-US" sz="1100" kern="1200" dirty="0" smtClean="0">
                <a:solidFill>
                  <a:srgbClr val="FF0000"/>
                </a:solidFill>
                <a:effectLst/>
                <a:latin typeface="+mn-lt"/>
                <a:ea typeface="+mn-ea"/>
                <a:cs typeface="+mn-cs"/>
              </a:rPr>
              <a:t>In my role here, as I look to define our digital preservation ethos, I need to be cognizant of how</a:t>
            </a:r>
            <a:r>
              <a:rPr lang="en-US" sz="1100" kern="1200" baseline="0" dirty="0" smtClean="0">
                <a:solidFill>
                  <a:srgbClr val="FF0000"/>
                </a:solidFill>
                <a:effectLst/>
                <a:latin typeface="+mn-lt"/>
                <a:ea typeface="+mn-ea"/>
                <a:cs typeface="+mn-cs"/>
              </a:rPr>
              <a:t> to bring EDI to bear in how we approach digital preservation.</a:t>
            </a:r>
            <a:endParaRPr lang="en-US" sz="1100" kern="1200" dirty="0">
              <a:solidFill>
                <a:schemeClr val="tx1"/>
              </a:solidFill>
              <a:effectLst/>
              <a:latin typeface="+mn-lt"/>
              <a:ea typeface="+mn-ea"/>
              <a:cs typeface="+mn-cs"/>
            </a:endParaRPr>
          </a:p>
          <a:p>
            <a:pPr rtl="0"/>
            <a:endParaRPr lang="en-US" dirty="0">
              <a:cs typeface="Arial"/>
            </a:endParaRPr>
          </a:p>
        </p:txBody>
      </p:sp>
    </p:spTree>
    <p:extLst>
      <p:ext uri="{BB962C8B-B14F-4D97-AF65-F5344CB8AC3E}">
        <p14:creationId xmlns:p14="http://schemas.microsoft.com/office/powerpoint/2010/main" val="270451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rtl="0">
              <a:spcBef>
                <a:spcPts val="0"/>
              </a:spcBef>
              <a:buSzPct val="100000"/>
              <a:defRPr sz="5200"/>
            </a:lvl1pPr>
            <a:lvl2pPr lvl="1" algn="ctr" rtl="0">
              <a:spcBef>
                <a:spcPts val="0"/>
              </a:spcBef>
              <a:buSzPct val="100000"/>
              <a:defRPr sz="5200"/>
            </a:lvl2pPr>
            <a:lvl3pPr lvl="2" algn="ctr" rtl="0">
              <a:spcBef>
                <a:spcPts val="0"/>
              </a:spcBef>
              <a:buSzPct val="100000"/>
              <a:defRPr sz="5200"/>
            </a:lvl3pPr>
            <a:lvl4pPr lvl="3" algn="ctr" rtl="0">
              <a:spcBef>
                <a:spcPts val="0"/>
              </a:spcBef>
              <a:buSzPct val="100000"/>
              <a:defRPr sz="5200"/>
            </a:lvl4pPr>
            <a:lvl5pPr lvl="4" algn="ctr" rtl="0">
              <a:spcBef>
                <a:spcPts val="0"/>
              </a:spcBef>
              <a:buSzPct val="100000"/>
              <a:defRPr sz="5200"/>
            </a:lvl5pPr>
            <a:lvl6pPr lvl="5" algn="ctr" rtl="0">
              <a:spcBef>
                <a:spcPts val="0"/>
              </a:spcBef>
              <a:buSzPct val="100000"/>
              <a:defRPr sz="5200"/>
            </a:lvl6pPr>
            <a:lvl7pPr lvl="6" algn="ctr" rtl="0">
              <a:spcBef>
                <a:spcPts val="0"/>
              </a:spcBef>
              <a:buSzPct val="100000"/>
              <a:defRPr sz="5200"/>
            </a:lvl7pPr>
            <a:lvl8pPr lvl="7" algn="ctr" rtl="0">
              <a:spcBef>
                <a:spcPts val="0"/>
              </a:spcBef>
              <a:buSzPct val="100000"/>
              <a:defRPr sz="5200"/>
            </a:lvl8pPr>
            <a:lvl9pPr lvl="8" algn="ctr" rtl="0">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rtl="0">
              <a:lnSpc>
                <a:spcPct val="100000"/>
              </a:lnSpc>
              <a:spcBef>
                <a:spcPts val="0"/>
              </a:spcBef>
              <a:spcAft>
                <a:spcPts val="0"/>
              </a:spcAft>
              <a:buSzPct val="100000"/>
              <a:buNone/>
              <a:defRPr sz="2800"/>
            </a:lvl1pPr>
            <a:lvl2pPr lvl="1" algn="ctr" rtl="0">
              <a:lnSpc>
                <a:spcPct val="100000"/>
              </a:lnSpc>
              <a:spcBef>
                <a:spcPts val="0"/>
              </a:spcBef>
              <a:spcAft>
                <a:spcPts val="0"/>
              </a:spcAft>
              <a:buSzPct val="100000"/>
              <a:buNone/>
              <a:defRPr sz="2800"/>
            </a:lvl2pPr>
            <a:lvl3pPr lvl="2" algn="ctr" rtl="0">
              <a:lnSpc>
                <a:spcPct val="100000"/>
              </a:lnSpc>
              <a:spcBef>
                <a:spcPts val="0"/>
              </a:spcBef>
              <a:spcAft>
                <a:spcPts val="0"/>
              </a:spcAft>
              <a:buSzPct val="100000"/>
              <a:buNone/>
              <a:defRPr sz="2800"/>
            </a:lvl3pPr>
            <a:lvl4pPr lvl="3" algn="ctr" rtl="0">
              <a:lnSpc>
                <a:spcPct val="100000"/>
              </a:lnSpc>
              <a:spcBef>
                <a:spcPts val="0"/>
              </a:spcBef>
              <a:spcAft>
                <a:spcPts val="0"/>
              </a:spcAft>
              <a:buSzPct val="100000"/>
              <a:buNone/>
              <a:defRPr sz="2800"/>
            </a:lvl4pPr>
            <a:lvl5pPr lvl="4" algn="ctr" rtl="0">
              <a:lnSpc>
                <a:spcPct val="100000"/>
              </a:lnSpc>
              <a:spcBef>
                <a:spcPts val="0"/>
              </a:spcBef>
              <a:spcAft>
                <a:spcPts val="0"/>
              </a:spcAft>
              <a:buSzPct val="100000"/>
              <a:buNone/>
              <a:defRPr sz="2800"/>
            </a:lvl5pPr>
            <a:lvl6pPr lvl="5" algn="ctr" rtl="0">
              <a:lnSpc>
                <a:spcPct val="100000"/>
              </a:lnSpc>
              <a:spcBef>
                <a:spcPts val="0"/>
              </a:spcBef>
              <a:spcAft>
                <a:spcPts val="0"/>
              </a:spcAft>
              <a:buSzPct val="100000"/>
              <a:buNone/>
              <a:defRPr sz="2800"/>
            </a:lvl6pPr>
            <a:lvl7pPr lvl="6" algn="ctr" rtl="0">
              <a:lnSpc>
                <a:spcPct val="100000"/>
              </a:lnSpc>
              <a:spcBef>
                <a:spcPts val="0"/>
              </a:spcBef>
              <a:spcAft>
                <a:spcPts val="0"/>
              </a:spcAft>
              <a:buSzPct val="100000"/>
              <a:buNone/>
              <a:defRPr sz="2800"/>
            </a:lvl7pPr>
            <a:lvl8pPr lvl="7" algn="ctr" rtl="0">
              <a:lnSpc>
                <a:spcPct val="100000"/>
              </a:lnSpc>
              <a:spcBef>
                <a:spcPts val="0"/>
              </a:spcBef>
              <a:spcAft>
                <a:spcPts val="0"/>
              </a:spcAft>
              <a:buSzPct val="100000"/>
              <a:buNone/>
              <a:defRPr sz="2800"/>
            </a:lvl8pPr>
            <a:lvl9pPr lvl="8" algn="ctr" rtl="0">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3504" y="240030"/>
            <a:ext cx="2743200" cy="240030"/>
          </a:xfrm>
        </p:spPr>
        <p:txBody>
          <a:bodyPr/>
          <a:lstStyle/>
          <a:p>
            <a:fld id="{8E36636D-D922-432D-A958-524484B5923D}" type="datetimeFigureOut">
              <a:rPr lang="en-US" smtClean="0"/>
              <a:pPr/>
              <a:t>5/15/2019</a:t>
            </a:fld>
            <a:endParaRPr lang="en-US" dirty="0"/>
          </a:p>
        </p:txBody>
      </p:sp>
      <p:sp>
        <p:nvSpPr>
          <p:cNvPr id="3" name="Footer Placeholder 2"/>
          <p:cNvSpPr>
            <a:spLocks noGrp="1"/>
          </p:cNvSpPr>
          <p:nvPr>
            <p:ph type="ftr" sz="quarter" idx="11"/>
          </p:nvPr>
        </p:nvSpPr>
        <p:spPr>
          <a:xfrm>
            <a:off x="603504" y="4670298"/>
            <a:ext cx="7941564" cy="240030"/>
          </a:xfrm>
        </p:spPr>
        <p:txBody>
          <a:bodyPr/>
          <a:lstStyle/>
          <a:p>
            <a:endParaRPr lang="en-US" dirty="0"/>
          </a:p>
        </p:txBody>
      </p:sp>
      <p:sp>
        <p:nvSpPr>
          <p:cNvPr id="4" name="Slide Number Placeholder 3"/>
          <p:cNvSpPr>
            <a:spLocks noGrp="1"/>
          </p:cNvSpPr>
          <p:nvPr>
            <p:ph type="sldNum" sz="quarter" idx="12"/>
          </p:nvPr>
        </p:nvSpPr>
        <p:spPr>
          <a:xfrm>
            <a:off x="7852410" y="240030"/>
            <a:ext cx="685800" cy="240030"/>
          </a:xfr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030390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rtl="0">
              <a:spcBef>
                <a:spcPts val="0"/>
              </a:spcBef>
              <a:buSzPct val="100000"/>
              <a:defRPr sz="3600"/>
            </a:lvl1pPr>
            <a:lvl2pPr lvl="1" algn="ctr" rtl="0">
              <a:spcBef>
                <a:spcPts val="0"/>
              </a:spcBef>
              <a:buSzPct val="100000"/>
              <a:defRPr sz="3600"/>
            </a:lvl2pPr>
            <a:lvl3pPr lvl="2" algn="ctr" rtl="0">
              <a:spcBef>
                <a:spcPts val="0"/>
              </a:spcBef>
              <a:buSzPct val="100000"/>
              <a:defRPr sz="3600"/>
            </a:lvl3pPr>
            <a:lvl4pPr lvl="3" algn="ctr" rtl="0">
              <a:spcBef>
                <a:spcPts val="0"/>
              </a:spcBef>
              <a:buSzPct val="100000"/>
              <a:defRPr sz="3600"/>
            </a:lvl4pPr>
            <a:lvl5pPr lvl="4" algn="ctr" rtl="0">
              <a:spcBef>
                <a:spcPts val="0"/>
              </a:spcBef>
              <a:buSzPct val="100000"/>
              <a:defRPr sz="3600"/>
            </a:lvl5pPr>
            <a:lvl6pPr lvl="5" algn="ctr" rtl="0">
              <a:spcBef>
                <a:spcPts val="0"/>
              </a:spcBef>
              <a:buSzPct val="100000"/>
              <a:defRPr sz="3600"/>
            </a:lvl6pPr>
            <a:lvl7pPr lvl="6" algn="ctr" rtl="0">
              <a:spcBef>
                <a:spcPts val="0"/>
              </a:spcBef>
              <a:buSzPct val="100000"/>
              <a:defRPr sz="3600"/>
            </a:lvl7pPr>
            <a:lvl8pPr lvl="7" algn="ctr" rtl="0">
              <a:spcBef>
                <a:spcPts val="0"/>
              </a:spcBef>
              <a:buSzPct val="100000"/>
              <a:defRPr sz="3600"/>
            </a:lvl8pPr>
            <a:lvl9pPr lvl="8" algn="ctr" rtl="0">
              <a:spcBef>
                <a:spcPts val="0"/>
              </a:spcBef>
              <a:buSzPct val="100000"/>
              <a:defRPr sz="3600"/>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rt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rtl="0">
              <a:spcBef>
                <a:spcPts val="0"/>
              </a:spcBef>
              <a:buSzPct val="100000"/>
              <a:defRPr sz="12000"/>
            </a:lvl1pPr>
            <a:lvl2pPr lvl="1" algn="ctr" rtl="0">
              <a:spcBef>
                <a:spcPts val="0"/>
              </a:spcBef>
              <a:buSzPct val="100000"/>
              <a:defRPr sz="12000"/>
            </a:lvl2pPr>
            <a:lvl3pPr lvl="2" algn="ctr" rtl="0">
              <a:spcBef>
                <a:spcPts val="0"/>
              </a:spcBef>
              <a:buSzPct val="100000"/>
              <a:defRPr sz="12000"/>
            </a:lvl3pPr>
            <a:lvl4pPr lvl="3" algn="ctr" rtl="0">
              <a:spcBef>
                <a:spcPts val="0"/>
              </a:spcBef>
              <a:buSzPct val="100000"/>
              <a:defRPr sz="12000"/>
            </a:lvl4pPr>
            <a:lvl5pPr lvl="4" algn="ctr" rtl="0">
              <a:spcBef>
                <a:spcPts val="0"/>
              </a:spcBef>
              <a:buSzPct val="100000"/>
              <a:defRPr sz="12000"/>
            </a:lvl5pPr>
            <a:lvl6pPr lvl="5" algn="ctr" rtl="0">
              <a:spcBef>
                <a:spcPts val="0"/>
              </a:spcBef>
              <a:buSzPct val="100000"/>
              <a:defRPr sz="12000"/>
            </a:lvl6pPr>
            <a:lvl7pPr lvl="6" algn="ctr" rtl="0">
              <a:spcBef>
                <a:spcPts val="0"/>
              </a:spcBef>
              <a:buSzPct val="100000"/>
              <a:defRPr sz="12000"/>
            </a:lvl7pPr>
            <a:lvl8pPr lvl="7" algn="ctr" rtl="0">
              <a:spcBef>
                <a:spcPts val="0"/>
              </a:spcBef>
              <a:buSzPct val="100000"/>
              <a:defRPr sz="12000"/>
            </a:lvl8pPr>
            <a:lvl9pPr lvl="8" algn="ctr" rtl="0">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rtl="0">
              <a:spcBef>
                <a:spcPts val="0"/>
              </a:spcBef>
              <a:defRPr/>
            </a:lvl1pPr>
            <a:lvl2pPr lvl="1" algn="ctr" rtl="0">
              <a:spcBef>
                <a:spcPts val="0"/>
              </a:spcBef>
              <a:defRPr/>
            </a:lvl2pPr>
            <a:lvl3pPr lvl="2" algn="ctr" rtl="0">
              <a:spcBef>
                <a:spcPts val="0"/>
              </a:spcBef>
              <a:defRPr/>
            </a:lvl3pPr>
            <a:lvl4pPr lvl="3" algn="ctr" rtl="0">
              <a:spcBef>
                <a:spcPts val="0"/>
              </a:spcBef>
              <a:defRPr/>
            </a:lvl4pPr>
            <a:lvl5pPr lvl="4" algn="ctr" rtl="0">
              <a:spcBef>
                <a:spcPts val="0"/>
              </a:spcBef>
              <a:defRPr/>
            </a:lvl5pPr>
            <a:lvl6pPr lvl="5" algn="ctr" rtl="0">
              <a:spcBef>
                <a:spcPts val="0"/>
              </a:spcBef>
              <a:defRPr/>
            </a:lvl6pPr>
            <a:lvl7pPr lvl="6" algn="ctr" rtl="0">
              <a:spcBef>
                <a:spcPts val="0"/>
              </a:spcBef>
              <a:defRPr/>
            </a:lvl7pPr>
            <a:lvl8pPr lvl="7" algn="ctr" rtl="0">
              <a:spcBef>
                <a:spcPts val="0"/>
              </a:spcBef>
              <a:defRPr/>
            </a:lvl8pPr>
            <a:lvl9pPr lvl="8" algn="ctr" rtl="0">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Main point">
    <p:spTree>
      <p:nvGrpSpPr>
        <p:cNvPr id="1" name="Shape 32"/>
        <p:cNvGrpSpPr/>
        <p:nvPr/>
      </p:nvGrpSpPr>
      <p:grpSpPr>
        <a:xfrm>
          <a:off x="0" y="0"/>
          <a:ext cx="0" cy="0"/>
          <a:chOff x="0" y="0"/>
          <a:chExt cx="0" cy="0"/>
        </a:xfrm>
      </p:grpSpPr>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pic>
        <p:nvPicPr>
          <p:cNvPr id="4" name="Picture 2" descr="C:\Users\pamela\Downloads\OSU-UniversityLibraries-REVHoriz.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 y="4171950"/>
            <a:ext cx="3505200" cy="502067"/>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3" hasCustomPrompt="1"/>
          </p:nvPr>
        </p:nvSpPr>
        <p:spPr>
          <a:xfrm>
            <a:off x="494868" y="712150"/>
            <a:ext cx="8530907" cy="3459800"/>
          </a:xfrm>
          <a:prstGeom prst="rect">
            <a:avLst/>
          </a:prstGeom>
        </p:spPr>
        <p:txBody>
          <a:bodyPr anchor="ctr"/>
          <a:lstStyle>
            <a:lvl1pPr algn="r">
              <a:defRPr sz="3600">
                <a:solidFill>
                  <a:schemeClr val="tx1">
                    <a:lumMod val="65000"/>
                    <a:lumOff val="35000"/>
                  </a:schemeClr>
                </a:solidFill>
                <a:latin typeface="Oswald" panose="020B0604020202020204" charset="0"/>
              </a:defRPr>
            </a:lvl1pPr>
            <a:lvl2pPr algn="r">
              <a:defRPr sz="3000">
                <a:solidFill>
                  <a:schemeClr val="tx1">
                    <a:lumMod val="65000"/>
                    <a:lumOff val="35000"/>
                  </a:schemeClr>
                </a:solidFill>
                <a:latin typeface="Raleway" panose="020B0604020202020204" charset="0"/>
              </a:defRPr>
            </a:lvl2pPr>
            <a:lvl3pPr algn="r">
              <a:defRPr sz="1400">
                <a:solidFill>
                  <a:schemeClr val="tx1">
                    <a:lumMod val="65000"/>
                    <a:lumOff val="35000"/>
                  </a:schemeClr>
                </a:solidFill>
                <a:latin typeface="Oswald" panose="020B0604020202020204" charset="0"/>
              </a:defRPr>
            </a:lvl3pPr>
          </a:lstStyle>
          <a:p>
            <a:pPr lvl="0"/>
            <a:r>
              <a:rPr lang="en-US" dirty="0"/>
              <a:t>Section Title</a:t>
            </a:r>
          </a:p>
          <a:p>
            <a:pPr lvl="1"/>
            <a:r>
              <a:rPr lang="en-US" dirty="0"/>
              <a:t>Name</a:t>
            </a:r>
          </a:p>
          <a:p>
            <a:pPr lvl="2"/>
            <a:r>
              <a:rPr lang="en-US" dirty="0"/>
              <a:t>Title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15" name="Text Placeholder 14"/>
          <p:cNvSpPr>
            <a:spLocks noGrp="1"/>
          </p:cNvSpPr>
          <p:nvPr>
            <p:ph type="body" sz="quarter" idx="10"/>
          </p:nvPr>
        </p:nvSpPr>
        <p:spPr>
          <a:xfrm>
            <a:off x="309374" y="1054740"/>
            <a:ext cx="8606024" cy="3269609"/>
          </a:xfrm>
          <a:prstGeom prst="rect">
            <a:avLst/>
          </a:prstGeom>
        </p:spPr>
        <p:txBody>
          <a:bodyPr/>
          <a:lstStyle>
            <a:lvl1pPr>
              <a:defRPr sz="3600">
                <a:solidFill>
                  <a:srgbClr val="BB0000"/>
                </a:solidFill>
                <a:latin typeface="Raleway" panose="020B0604020202020204" charset="0"/>
              </a:defRPr>
            </a:lvl1pPr>
            <a:lvl2pPr>
              <a:defRPr sz="2400">
                <a:solidFill>
                  <a:schemeClr val="tx1">
                    <a:lumMod val="65000"/>
                    <a:lumOff val="35000"/>
                  </a:schemeClr>
                </a:solidFill>
                <a:latin typeface="Raleway" panose="020B0604020202020204" charset="0"/>
              </a:defRPr>
            </a:lvl2pPr>
            <a:lvl3pPr>
              <a:defRPr sz="2000">
                <a:solidFill>
                  <a:schemeClr val="tx1">
                    <a:lumMod val="65000"/>
                    <a:lumOff val="35000"/>
                  </a:schemeClr>
                </a:solidFill>
                <a:latin typeface="Raleway" panose="020B0604020202020204" charset="0"/>
              </a:defRPr>
            </a:lvl3pPr>
            <a:lvl4pPr>
              <a:defRPr sz="1600">
                <a:solidFill>
                  <a:schemeClr val="tx1">
                    <a:lumMod val="65000"/>
                    <a:lumOff val="35000"/>
                  </a:schemeClr>
                </a:solidFill>
                <a:latin typeface="Raleway" panose="020B0604020202020204" charset="0"/>
              </a:defRPr>
            </a:lvl4pPr>
            <a:lvl5pPr>
              <a:defRPr sz="2400">
                <a:latin typeface="Raleway" panose="020B060402020202020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1053222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grpSp>
        <p:nvGrpSpPr>
          <p:cNvPr id="74" name="Group 73"/>
          <p:cNvGrpSpPr/>
          <p:nvPr/>
        </p:nvGrpSpPr>
        <p:grpSpPr>
          <a:xfrm>
            <a:off x="-313135" y="0"/>
            <a:ext cx="9438086" cy="5139929"/>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600108" y="1274692"/>
            <a:ext cx="2755857" cy="2602816"/>
            <a:chOff x="697883" y="1816768"/>
            <a:chExt cx="3674476" cy="3470421"/>
          </a:xfrm>
        </p:grpSpPr>
        <p:sp>
          <p:nvSpPr>
            <p:cNvPr id="22" name="Rectangle 21"/>
            <p:cNvSpPr/>
            <p:nvPr/>
          </p:nvSpPr>
          <p:spPr>
            <a:xfrm>
              <a:off x="697883" y="1816768"/>
              <a:ext cx="3674476" cy="50292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1764019"/>
            <a:ext cx="2625898" cy="917474"/>
          </a:xfrm>
        </p:spPr>
        <p:txBody>
          <a:bodyPr bIns="0" anchor="b">
            <a:noAutofit/>
          </a:bodyPr>
          <a:lstStyle>
            <a:lvl1pPr algn="ctr">
              <a:defRPr sz="24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3832488" y="602107"/>
            <a:ext cx="4706276" cy="393745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66474" y="2685140"/>
            <a:ext cx="2625898" cy="915873"/>
          </a:xfrm>
        </p:spPr>
        <p:txBody>
          <a:bodyPr/>
          <a:lstStyle>
            <a:lvl1pPr marL="0" indent="0" algn="ctr">
              <a:buNone/>
              <a:defRPr sz="120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pPr/>
              <a:t>5/15/2019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7257736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rtl="0">
              <a:spcBef>
                <a:spcPts val="0"/>
              </a:spcBef>
              <a:buClr>
                <a:schemeClr val="dk1"/>
              </a:buClr>
              <a:buSzPct val="100000"/>
              <a:buNone/>
              <a:defRPr sz="2800">
                <a:solidFill>
                  <a:schemeClr val="dk1"/>
                </a:solidFill>
              </a:defRPr>
            </a:lvl1pPr>
            <a:lvl2pPr lvl="1" rtl="0">
              <a:spcBef>
                <a:spcPts val="0"/>
              </a:spcBef>
              <a:buClr>
                <a:schemeClr val="dk1"/>
              </a:buClr>
              <a:buSzPct val="100000"/>
              <a:buNone/>
              <a:defRPr sz="2800">
                <a:solidFill>
                  <a:schemeClr val="dk1"/>
                </a:solidFill>
              </a:defRPr>
            </a:lvl2pPr>
            <a:lvl3pPr lvl="2" rtl="0">
              <a:spcBef>
                <a:spcPts val="0"/>
              </a:spcBef>
              <a:buClr>
                <a:schemeClr val="dk1"/>
              </a:buClr>
              <a:buSzPct val="100000"/>
              <a:buNone/>
              <a:defRPr sz="2800">
                <a:solidFill>
                  <a:schemeClr val="dk1"/>
                </a:solidFill>
              </a:defRPr>
            </a:lvl3pPr>
            <a:lvl4pPr lvl="3" rtl="0">
              <a:spcBef>
                <a:spcPts val="0"/>
              </a:spcBef>
              <a:buClr>
                <a:schemeClr val="dk1"/>
              </a:buClr>
              <a:buSzPct val="100000"/>
              <a:buNone/>
              <a:defRPr sz="2800">
                <a:solidFill>
                  <a:schemeClr val="dk1"/>
                </a:solidFill>
              </a:defRPr>
            </a:lvl4pPr>
            <a:lvl5pPr lvl="4" rtl="0">
              <a:spcBef>
                <a:spcPts val="0"/>
              </a:spcBef>
              <a:buClr>
                <a:schemeClr val="dk1"/>
              </a:buClr>
              <a:buSzPct val="100000"/>
              <a:buNone/>
              <a:defRPr sz="2800">
                <a:solidFill>
                  <a:schemeClr val="dk1"/>
                </a:solidFill>
              </a:defRPr>
            </a:lvl5pPr>
            <a:lvl6pPr lvl="5" rtl="0">
              <a:spcBef>
                <a:spcPts val="0"/>
              </a:spcBef>
              <a:buClr>
                <a:schemeClr val="dk1"/>
              </a:buClr>
              <a:buSzPct val="100000"/>
              <a:buNone/>
              <a:defRPr sz="2800">
                <a:solidFill>
                  <a:schemeClr val="dk1"/>
                </a:solidFill>
              </a:defRPr>
            </a:lvl6pPr>
            <a:lvl7pPr lvl="6" rtl="0">
              <a:spcBef>
                <a:spcPts val="0"/>
              </a:spcBef>
              <a:buClr>
                <a:schemeClr val="dk1"/>
              </a:buClr>
              <a:buSzPct val="100000"/>
              <a:buNone/>
              <a:defRPr sz="2800">
                <a:solidFill>
                  <a:schemeClr val="dk1"/>
                </a:solidFill>
              </a:defRPr>
            </a:lvl7pPr>
            <a:lvl8pPr lvl="7" rtl="0">
              <a:spcBef>
                <a:spcPts val="0"/>
              </a:spcBef>
              <a:buClr>
                <a:schemeClr val="dk1"/>
              </a:buClr>
              <a:buSzPct val="100000"/>
              <a:buNone/>
              <a:defRPr sz="2800">
                <a:solidFill>
                  <a:schemeClr val="dk1"/>
                </a:solidFill>
              </a:defRPr>
            </a:lvl8pPr>
            <a:lvl9pPr lvl="8" rtl="0">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rtl="0">
              <a:lnSpc>
                <a:spcPct val="115000"/>
              </a:lnSpc>
              <a:spcBef>
                <a:spcPts val="0"/>
              </a:spcBef>
              <a:spcAft>
                <a:spcPts val="1600"/>
              </a:spcAft>
              <a:buClr>
                <a:schemeClr val="dk2"/>
              </a:buClr>
              <a:buSzPct val="100000"/>
              <a:defRPr sz="1800">
                <a:solidFill>
                  <a:schemeClr val="dk2"/>
                </a:solidFill>
              </a:defRPr>
            </a:lvl1pPr>
            <a:lvl2pPr lvl="1" rtl="0">
              <a:lnSpc>
                <a:spcPct val="115000"/>
              </a:lnSpc>
              <a:spcBef>
                <a:spcPts val="0"/>
              </a:spcBef>
              <a:spcAft>
                <a:spcPts val="1600"/>
              </a:spcAft>
              <a:buClr>
                <a:schemeClr val="dk2"/>
              </a:buClr>
              <a:defRPr>
                <a:solidFill>
                  <a:schemeClr val="dk2"/>
                </a:solidFill>
              </a:defRPr>
            </a:lvl2pPr>
            <a:lvl3pPr lvl="2" rtl="0">
              <a:lnSpc>
                <a:spcPct val="115000"/>
              </a:lnSpc>
              <a:spcBef>
                <a:spcPts val="0"/>
              </a:spcBef>
              <a:spcAft>
                <a:spcPts val="1600"/>
              </a:spcAft>
              <a:buClr>
                <a:schemeClr val="dk2"/>
              </a:buClr>
              <a:defRPr>
                <a:solidFill>
                  <a:schemeClr val="dk2"/>
                </a:solidFill>
              </a:defRPr>
            </a:lvl3pPr>
            <a:lvl4pPr lvl="3" rtl="0">
              <a:lnSpc>
                <a:spcPct val="115000"/>
              </a:lnSpc>
              <a:spcBef>
                <a:spcPts val="0"/>
              </a:spcBef>
              <a:spcAft>
                <a:spcPts val="1600"/>
              </a:spcAft>
              <a:buClr>
                <a:schemeClr val="dk2"/>
              </a:buClr>
              <a:defRPr>
                <a:solidFill>
                  <a:schemeClr val="dk2"/>
                </a:solidFill>
              </a:defRPr>
            </a:lvl4pPr>
            <a:lvl5pPr lvl="4" rtl="0">
              <a:lnSpc>
                <a:spcPct val="115000"/>
              </a:lnSpc>
              <a:spcBef>
                <a:spcPts val="0"/>
              </a:spcBef>
              <a:spcAft>
                <a:spcPts val="1600"/>
              </a:spcAft>
              <a:buClr>
                <a:schemeClr val="dk2"/>
              </a:buClr>
              <a:defRPr>
                <a:solidFill>
                  <a:schemeClr val="dk2"/>
                </a:solidFill>
              </a:defRPr>
            </a:lvl5pPr>
            <a:lvl6pPr lvl="5" rtl="0">
              <a:lnSpc>
                <a:spcPct val="115000"/>
              </a:lnSpc>
              <a:spcBef>
                <a:spcPts val="0"/>
              </a:spcBef>
              <a:spcAft>
                <a:spcPts val="1600"/>
              </a:spcAft>
              <a:buClr>
                <a:schemeClr val="dk2"/>
              </a:buClr>
              <a:defRPr>
                <a:solidFill>
                  <a:schemeClr val="dk2"/>
                </a:solidFill>
              </a:defRPr>
            </a:lvl6pPr>
            <a:lvl7pPr lvl="6" rtl="0">
              <a:lnSpc>
                <a:spcPct val="115000"/>
              </a:lnSpc>
              <a:spcBef>
                <a:spcPts val="0"/>
              </a:spcBef>
              <a:spcAft>
                <a:spcPts val="1600"/>
              </a:spcAft>
              <a:buClr>
                <a:schemeClr val="dk2"/>
              </a:buClr>
              <a:defRPr>
                <a:solidFill>
                  <a:schemeClr val="dk2"/>
                </a:solidFill>
              </a:defRPr>
            </a:lvl7pPr>
            <a:lvl8pPr lvl="7" rtl="0">
              <a:lnSpc>
                <a:spcPct val="115000"/>
              </a:lnSpc>
              <a:spcBef>
                <a:spcPts val="0"/>
              </a:spcBef>
              <a:spcAft>
                <a:spcPts val="1600"/>
              </a:spcAft>
              <a:buClr>
                <a:schemeClr val="dk2"/>
              </a:buClr>
              <a:defRPr>
                <a:solidFill>
                  <a:schemeClr val="dk2"/>
                </a:solidFill>
              </a:defRPr>
            </a:lvl8pPr>
            <a:lvl9pPr lvl="8" rtl="0">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rtl="0">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6" r:id="rId5"/>
    <p:sldLayoutId id="2147483657" r:id="rId6"/>
    <p:sldLayoutId id="2147483662" r:id="rId7"/>
    <p:sldLayoutId id="2147483665" r:id="rId8"/>
    <p:sldLayoutId id="2147483666" r:id="rId9"/>
    <p:sldLayoutId id="214748366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8.jpe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jpg"/><Relationship Id="rId18" Type="http://schemas.openxmlformats.org/officeDocument/2006/relationships/image" Target="../media/image35.png"/><Relationship Id="rId26" Type="http://schemas.openxmlformats.org/officeDocument/2006/relationships/image" Target="../media/image43.png"/><Relationship Id="rId3" Type="http://schemas.openxmlformats.org/officeDocument/2006/relationships/image" Target="../media/image20.jpg"/><Relationship Id="rId21" Type="http://schemas.openxmlformats.org/officeDocument/2006/relationships/image" Target="../media/image38.jpg"/><Relationship Id="rId7" Type="http://schemas.openxmlformats.org/officeDocument/2006/relationships/image" Target="../media/image24.jpg"/><Relationship Id="rId12" Type="http://schemas.openxmlformats.org/officeDocument/2006/relationships/image" Target="../media/image29.png"/><Relationship Id="rId17" Type="http://schemas.openxmlformats.org/officeDocument/2006/relationships/image" Target="../media/image34.jpg"/><Relationship Id="rId25" Type="http://schemas.openxmlformats.org/officeDocument/2006/relationships/image" Target="../media/image42.png"/><Relationship Id="rId33" Type="http://schemas.openxmlformats.org/officeDocument/2006/relationships/image" Target="../media/image50.jpg"/><Relationship Id="rId2" Type="http://schemas.openxmlformats.org/officeDocument/2006/relationships/notesSlide" Target="../notesSlides/notesSlide13.xml"/><Relationship Id="rId16" Type="http://schemas.openxmlformats.org/officeDocument/2006/relationships/image" Target="../media/image33.jpg"/><Relationship Id="rId20" Type="http://schemas.openxmlformats.org/officeDocument/2006/relationships/image" Target="../media/image37.png"/><Relationship Id="rId29" Type="http://schemas.openxmlformats.org/officeDocument/2006/relationships/image" Target="../media/image46.jpg"/><Relationship Id="rId1" Type="http://schemas.openxmlformats.org/officeDocument/2006/relationships/slideLayout" Target="../slideLayouts/slideLayout3.xml"/><Relationship Id="rId6" Type="http://schemas.openxmlformats.org/officeDocument/2006/relationships/image" Target="../media/image23.png"/><Relationship Id="rId11" Type="http://schemas.openxmlformats.org/officeDocument/2006/relationships/image" Target="../media/image28.png"/><Relationship Id="rId24" Type="http://schemas.openxmlformats.org/officeDocument/2006/relationships/image" Target="../media/image41.jpg"/><Relationship Id="rId32" Type="http://schemas.openxmlformats.org/officeDocument/2006/relationships/image" Target="../media/image49.jpg"/><Relationship Id="rId5" Type="http://schemas.openxmlformats.org/officeDocument/2006/relationships/image" Target="../media/image22.png"/><Relationship Id="rId15" Type="http://schemas.openxmlformats.org/officeDocument/2006/relationships/image" Target="../media/image32.jpg"/><Relationship Id="rId23" Type="http://schemas.openxmlformats.org/officeDocument/2006/relationships/image" Target="../media/image40.jpg"/><Relationship Id="rId28" Type="http://schemas.openxmlformats.org/officeDocument/2006/relationships/image" Target="../media/image45.png"/><Relationship Id="rId10" Type="http://schemas.openxmlformats.org/officeDocument/2006/relationships/image" Target="../media/image27.png"/><Relationship Id="rId19" Type="http://schemas.openxmlformats.org/officeDocument/2006/relationships/image" Target="../media/image36.jpg"/><Relationship Id="rId31" Type="http://schemas.openxmlformats.org/officeDocument/2006/relationships/image" Target="../media/image48.png"/><Relationship Id="rId4" Type="http://schemas.openxmlformats.org/officeDocument/2006/relationships/image" Target="../media/image21.png"/><Relationship Id="rId9" Type="http://schemas.openxmlformats.org/officeDocument/2006/relationships/image" Target="../media/image26.jpg"/><Relationship Id="rId14" Type="http://schemas.openxmlformats.org/officeDocument/2006/relationships/image" Target="../media/image31.jpg"/><Relationship Id="rId22" Type="http://schemas.openxmlformats.org/officeDocument/2006/relationships/image" Target="../media/image39.jpg"/><Relationship Id="rId27" Type="http://schemas.openxmlformats.org/officeDocument/2006/relationships/image" Target="../media/image44.jpg"/><Relationship Id="rId30" Type="http://schemas.openxmlformats.org/officeDocument/2006/relationships/image" Target="../media/image47.jpg"/></Relationships>
</file>

<file path=ppt/slides/_rels/slide1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3.jpg"/><Relationship Id="rId4" Type="http://schemas.openxmlformats.org/officeDocument/2006/relationships/image" Target="../media/image52.gif"/></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73.jp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85.png"/></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Shape 53"/>
        <p:cNvGrpSpPr/>
        <p:nvPr/>
      </p:nvGrpSpPr>
      <p:grpSpPr>
        <a:xfrm>
          <a:off x="0" y="0"/>
          <a:ext cx="0" cy="0"/>
          <a:chOff x="0" y="0"/>
          <a:chExt cx="0" cy="0"/>
        </a:xfrm>
      </p:grpSpPr>
      <p:pic>
        <p:nvPicPr>
          <p:cNvPr id="4" name="Shape 105" descr="circle-312343_960_720.png">
            <a:extLst>
              <a:ext uri="{FF2B5EF4-FFF2-40B4-BE49-F238E27FC236}">
                <a16:creationId xmlns:a16="http://schemas.microsoft.com/office/drawing/2014/main" id="{17C92D9C-5D13-8C4A-97C7-6DABF10CBD7F}"/>
              </a:ext>
            </a:extLst>
          </p:cNvPr>
          <p:cNvPicPr preferRelativeResize="0"/>
          <p:nvPr/>
        </p:nvPicPr>
        <p:blipFill>
          <a:blip r:embed="rId3">
            <a:alphaModFix amt="15000"/>
          </a:blip>
          <a:stretch>
            <a:fillRect/>
          </a:stretch>
        </p:blipFill>
        <p:spPr>
          <a:xfrm>
            <a:off x="0" y="0"/>
            <a:ext cx="5143500" cy="5143500"/>
          </a:xfrm>
          <a:prstGeom prst="rect">
            <a:avLst/>
          </a:prstGeom>
          <a:solidFill>
            <a:srgbClr val="00B050"/>
          </a:solidFill>
          <a:ln>
            <a:noFill/>
          </a:ln>
        </p:spPr>
      </p:pic>
      <p:sp>
        <p:nvSpPr>
          <p:cNvPr id="54" name="Shape 54"/>
          <p:cNvSpPr txBox="1">
            <a:spLocks noGrp="1"/>
          </p:cNvSpPr>
          <p:nvPr>
            <p:ph type="ctrTitle"/>
          </p:nvPr>
        </p:nvSpPr>
        <p:spPr>
          <a:xfrm>
            <a:off x="216750" y="819150"/>
            <a:ext cx="8710500" cy="1542000"/>
          </a:xfrm>
          <a:prstGeom prst="rect">
            <a:avLst/>
          </a:prstGeom>
          <a:ln>
            <a:noFill/>
          </a:ln>
          <a:effectLst>
            <a:outerShdw blurRad="50800" dist="38100" dir="2700000" algn="tl" rotWithShape="0">
              <a:prstClr val="black">
                <a:alpha val="40000"/>
              </a:prstClr>
            </a:outerShdw>
          </a:effectLst>
        </p:spPr>
        <p:txBody>
          <a:bodyPr lIns="91425" tIns="91425" rIns="91425" bIns="91425" anchor="b" anchorCtr="0">
            <a:noAutofit/>
          </a:bodyPr>
          <a:lstStyle/>
          <a:p>
            <a:pPr lvl="0" algn="r" rtl="0">
              <a:spcBef>
                <a:spcPts val="0"/>
              </a:spcBef>
              <a:buClr>
                <a:srgbClr val="000000"/>
              </a:buClr>
              <a:buSzPct val="25000"/>
              <a:buFont typeface="Arial"/>
              <a:buNone/>
            </a:pPr>
            <a:r>
              <a:rPr lang="en-US" sz="4000" b="1" cap="small" dirty="0">
                <a:solidFill>
                  <a:schemeClr val="tx1"/>
                </a:solidFill>
                <a:latin typeface="+mn-lt"/>
                <a:ea typeface="Oswald"/>
                <a:cs typeface="Oswald"/>
                <a:sym typeface="Oswald"/>
              </a:rPr>
              <a:t>EDI</a:t>
            </a:r>
            <a:r>
              <a:rPr lang="en-US" sz="4000" b="1" cap="small" dirty="0">
                <a:solidFill>
                  <a:srgbClr val="FFFFFF"/>
                </a:solidFill>
                <a:latin typeface="+mn-lt"/>
                <a:ea typeface="Oswald"/>
                <a:cs typeface="Oswald"/>
                <a:sym typeface="Oswald"/>
              </a:rPr>
              <a:t> + </a:t>
            </a:r>
            <a:r>
              <a:rPr lang="en-US" sz="4000" b="1" cap="small" dirty="0">
                <a:solidFill>
                  <a:schemeClr val="tx1"/>
                </a:solidFill>
                <a:latin typeface="+mn-lt"/>
                <a:ea typeface="Oswald"/>
                <a:cs typeface="Oswald"/>
                <a:sym typeface="Oswald"/>
              </a:rPr>
              <a:t>Social Justice</a:t>
            </a:r>
            <a:r>
              <a:rPr lang="en-US" b="1" cap="small" dirty="0">
                <a:solidFill>
                  <a:srgbClr val="FFFFFF"/>
                </a:solidFill>
                <a:latin typeface="+mn-lt"/>
                <a:ea typeface="Oswald"/>
                <a:cs typeface="Oswald"/>
                <a:sym typeface="Oswald"/>
              </a:rPr>
              <a:t>@ OSUL</a:t>
            </a:r>
            <a:endParaRPr lang="en" sz="2800" b="1" cap="small" dirty="0">
              <a:solidFill>
                <a:srgbClr val="FFFFFF"/>
              </a:solidFill>
              <a:latin typeface="+mn-lt"/>
              <a:ea typeface="Oswald"/>
              <a:cs typeface="Oswald"/>
              <a:sym typeface="Oswald"/>
            </a:endParaRPr>
          </a:p>
        </p:txBody>
      </p:sp>
      <p:sp>
        <p:nvSpPr>
          <p:cNvPr id="55" name="Shape 55"/>
          <p:cNvSpPr txBox="1">
            <a:spLocks noGrp="1"/>
          </p:cNvSpPr>
          <p:nvPr>
            <p:ph type="subTitle" idx="1"/>
          </p:nvPr>
        </p:nvSpPr>
        <p:spPr>
          <a:xfrm>
            <a:off x="457200" y="2495550"/>
            <a:ext cx="8520600" cy="792600"/>
          </a:xfrm>
          <a:prstGeom prst="rect">
            <a:avLst/>
          </a:prstGeom>
          <a:effectLst>
            <a:outerShdw blurRad="50800" dist="38100" dir="2700000" algn="tl" rotWithShape="0">
              <a:prstClr val="black">
                <a:alpha val="40000"/>
              </a:prstClr>
            </a:outerShdw>
          </a:effectLst>
        </p:spPr>
        <p:txBody>
          <a:bodyPr lIns="91425" tIns="91425" rIns="91425" bIns="91425" anchor="t" anchorCtr="0">
            <a:noAutofit/>
          </a:bodyPr>
          <a:lstStyle/>
          <a:p>
            <a:pPr lvl="0" algn="r"/>
            <a:r>
              <a:rPr lang="en-US" sz="2400" b="1" cap="small" dirty="0">
                <a:solidFill>
                  <a:schemeClr val="bg1"/>
                </a:solidFill>
                <a:latin typeface="Arial" panose="020B0604020202020204" pitchFamily="34" charset="0"/>
                <a:ea typeface="Oswald"/>
                <a:cs typeface="Arial" panose="020B0604020202020204" pitchFamily="34" charset="0"/>
                <a:sym typeface="Oswald"/>
              </a:rPr>
              <a:t>designing</a:t>
            </a:r>
            <a:r>
              <a:rPr lang="en-US" sz="2400" b="1" cap="small" dirty="0">
                <a:solidFill>
                  <a:srgbClr val="000000"/>
                </a:solidFill>
                <a:latin typeface="Arial" panose="020B0604020202020204" pitchFamily="34" charset="0"/>
                <a:ea typeface="Oswald"/>
                <a:cs typeface="Arial" panose="020B0604020202020204" pitchFamily="34" charset="0"/>
                <a:sym typeface="Oswald"/>
              </a:rPr>
              <a:t> an EDI strategy for OSUL </a:t>
            </a:r>
            <a:endParaRPr lang="en" sz="2400" b="1" cap="small" dirty="0">
              <a:solidFill>
                <a:srgbClr val="FFFFFF"/>
              </a:solidFill>
              <a:latin typeface="Arial" panose="020B0604020202020204" pitchFamily="34" charset="0"/>
              <a:ea typeface="Oswald"/>
              <a:cs typeface="Arial" panose="020B0604020202020204" pitchFamily="34" charset="0"/>
              <a:sym typeface="Oswald"/>
            </a:endParaRPr>
          </a:p>
          <a:p>
            <a:pPr lvl="0" algn="r" rtl="0">
              <a:spcBef>
                <a:spcPts val="0"/>
              </a:spcBef>
              <a:spcAft>
                <a:spcPts val="300"/>
              </a:spcAft>
              <a:buClr>
                <a:schemeClr val="dk1"/>
              </a:buClr>
              <a:buSzPct val="91666"/>
              <a:buFont typeface="Arial"/>
              <a:buNone/>
            </a:pPr>
            <a:endParaRPr lang="en" sz="1200" b="1" dirty="0">
              <a:solidFill>
                <a:schemeClr val="lt1"/>
              </a:solidFill>
              <a:latin typeface="Arial" panose="020B0604020202020204" pitchFamily="34" charset="0"/>
              <a:ea typeface="Raleway"/>
              <a:cs typeface="Arial" panose="020B0604020202020204" pitchFamily="34" charset="0"/>
              <a:sym typeface="Raleway"/>
            </a:endParaRPr>
          </a:p>
          <a:p>
            <a:pPr lvl="0" algn="r"/>
            <a:r>
              <a:rPr lang="en" sz="1200" b="1" dirty="0">
                <a:solidFill>
                  <a:srgbClr val="FFFFFF"/>
                </a:solidFill>
                <a:latin typeface="Arial" panose="020B0604020202020204" pitchFamily="34" charset="0"/>
                <a:ea typeface="Oswald"/>
                <a:cs typeface="Arial" panose="020B0604020202020204" pitchFamily="34" charset="0"/>
                <a:sym typeface="Oswald"/>
              </a:rPr>
              <a:t>University Libraries</a:t>
            </a:r>
          </a:p>
          <a:p>
            <a:pPr algn="r"/>
            <a:r>
              <a:rPr lang="en" sz="1200" b="1" dirty="0">
                <a:solidFill>
                  <a:schemeClr val="lt1"/>
                </a:solidFill>
                <a:latin typeface="Arial" panose="020B0604020202020204" pitchFamily="34" charset="0"/>
                <a:ea typeface="Raleway"/>
                <a:cs typeface="Arial" panose="020B0604020202020204" pitchFamily="34" charset="0"/>
                <a:sym typeface="Raleway"/>
              </a:rPr>
              <a:t>The Ohio State University</a:t>
            </a:r>
          </a:p>
          <a:p>
            <a:pPr lvl="0" algn="r" rtl="0">
              <a:spcBef>
                <a:spcPts val="0"/>
              </a:spcBef>
              <a:spcAft>
                <a:spcPts val="300"/>
              </a:spcAft>
              <a:buClr>
                <a:schemeClr val="dk1"/>
              </a:buClr>
              <a:buSzPct val="91666"/>
              <a:buFont typeface="Arial"/>
              <a:buNone/>
            </a:pPr>
            <a:endParaRPr lang="en" sz="1200" b="1" dirty="0">
              <a:solidFill>
                <a:schemeClr val="lt1"/>
              </a:solidFill>
              <a:latin typeface="Arial" panose="020B0604020202020204" pitchFamily="34" charset="0"/>
              <a:ea typeface="Raleway"/>
              <a:cs typeface="Arial" panose="020B0604020202020204" pitchFamily="34" charset="0"/>
              <a:sym typeface="Raleway"/>
            </a:endParaRPr>
          </a:p>
          <a:p>
            <a:pPr lvl="0" algn="r" rtl="0">
              <a:spcBef>
                <a:spcPts val="0"/>
              </a:spcBef>
              <a:spcAft>
                <a:spcPts val="300"/>
              </a:spcAft>
              <a:buClr>
                <a:schemeClr val="dk1"/>
              </a:buClr>
              <a:buSzPct val="91666"/>
              <a:buFont typeface="Arial"/>
              <a:buNone/>
            </a:pPr>
            <a:r>
              <a:rPr lang="en" sz="1200" b="1" dirty="0" smtClean="0">
                <a:solidFill>
                  <a:schemeClr val="lt1"/>
                </a:solidFill>
                <a:latin typeface="Arial" panose="020B0604020202020204" pitchFamily="34" charset="0"/>
                <a:ea typeface="Raleway"/>
                <a:cs typeface="Arial" panose="020B0604020202020204" pitchFamily="34" charset="0"/>
                <a:sym typeface="Raleway"/>
              </a:rPr>
              <a:t>Dan Noonan</a:t>
            </a:r>
            <a:endParaRPr lang="en" sz="1200" b="1" dirty="0">
              <a:solidFill>
                <a:schemeClr val="lt1"/>
              </a:solidFill>
              <a:latin typeface="Arial" panose="020B0604020202020204" pitchFamily="34" charset="0"/>
              <a:ea typeface="Raleway"/>
              <a:cs typeface="Arial" panose="020B0604020202020204" pitchFamily="34" charset="0"/>
              <a:sym typeface="Raleway"/>
            </a:endParaRPr>
          </a:p>
          <a:p>
            <a:pPr lvl="0" algn="r" rtl="0">
              <a:spcBef>
                <a:spcPts val="0"/>
              </a:spcBef>
              <a:spcAft>
                <a:spcPts val="300"/>
              </a:spcAft>
              <a:buClr>
                <a:schemeClr val="dk1"/>
              </a:buClr>
              <a:buSzPct val="91666"/>
              <a:buFont typeface="Arial"/>
              <a:buNone/>
            </a:pPr>
            <a:r>
              <a:rPr lang="en" sz="1200" b="1" dirty="0" smtClean="0">
                <a:solidFill>
                  <a:schemeClr val="lt1"/>
                </a:solidFill>
                <a:latin typeface="Arial" panose="020B0604020202020204" pitchFamily="34" charset="0"/>
                <a:ea typeface="Raleway"/>
                <a:cs typeface="Arial" panose="020B0604020202020204" pitchFamily="34" charset="0"/>
                <a:sym typeface="Raleway"/>
              </a:rPr>
              <a:t>Associate Professor</a:t>
            </a:r>
          </a:p>
          <a:p>
            <a:pPr lvl="0" algn="r" rtl="0">
              <a:spcBef>
                <a:spcPts val="0"/>
              </a:spcBef>
              <a:spcAft>
                <a:spcPts val="300"/>
              </a:spcAft>
              <a:buClr>
                <a:schemeClr val="dk1"/>
              </a:buClr>
              <a:buSzPct val="91666"/>
              <a:buFont typeface="Arial"/>
              <a:buNone/>
            </a:pPr>
            <a:r>
              <a:rPr lang="en" sz="1200" b="1" dirty="0" smtClean="0">
                <a:solidFill>
                  <a:schemeClr val="lt1"/>
                </a:solidFill>
                <a:latin typeface="Arial" panose="020B0604020202020204" pitchFamily="34" charset="0"/>
                <a:ea typeface="Raleway"/>
                <a:cs typeface="Arial" panose="020B0604020202020204" pitchFamily="34" charset="0"/>
                <a:sym typeface="Raleway"/>
              </a:rPr>
              <a:t>Digital Preservation Librarian</a:t>
            </a:r>
            <a:endParaRPr lang="en" sz="1200" b="1" dirty="0">
              <a:solidFill>
                <a:schemeClr val="lt1"/>
              </a:solidFill>
              <a:latin typeface="Arial" panose="020B0604020202020204" pitchFamily="34" charset="0"/>
              <a:ea typeface="Raleway"/>
              <a:cs typeface="Arial" panose="020B0604020202020204" pitchFamily="34" charset="0"/>
              <a:sym typeface="Raleway"/>
            </a:endParaRPr>
          </a:p>
          <a:p>
            <a:pPr lvl="0" algn="r" rtl="0">
              <a:spcBef>
                <a:spcPts val="0"/>
              </a:spcBef>
              <a:spcAft>
                <a:spcPts val="300"/>
              </a:spcAft>
              <a:buClr>
                <a:schemeClr val="dk1"/>
              </a:buClr>
              <a:buSzPct val="91666"/>
              <a:buFont typeface="Arial"/>
              <a:buNone/>
            </a:pPr>
            <a:r>
              <a:rPr lang="en" sz="1200" b="1" dirty="0" smtClean="0">
                <a:solidFill>
                  <a:schemeClr val="lt1"/>
                </a:solidFill>
                <a:latin typeface="Arial" panose="020B0604020202020204" pitchFamily="34" charset="0"/>
                <a:ea typeface="Raleway"/>
                <a:cs typeface="Arial" panose="020B0604020202020204" pitchFamily="34" charset="0"/>
                <a:sym typeface="Raleway"/>
              </a:rPr>
              <a:t>noonan.37@osu.edu</a:t>
            </a:r>
            <a:endParaRPr sz="1200" b="1" dirty="0">
              <a:solidFill>
                <a:srgbClr val="FFFFFF"/>
              </a:solidFill>
              <a:latin typeface="Arial" panose="020B0604020202020204" pitchFamily="34" charset="0"/>
              <a:ea typeface="Raleway"/>
              <a:cs typeface="Arial" panose="020B0604020202020204" pitchFamily="34" charset="0"/>
              <a:sym typeface="Raleway"/>
            </a:endParaRPr>
          </a:p>
          <a:p>
            <a:pPr lvl="0" algn="r" rtl="0">
              <a:spcBef>
                <a:spcPts val="0"/>
              </a:spcBef>
              <a:buClr>
                <a:srgbClr val="000000"/>
              </a:buClr>
              <a:buSzPct val="55000"/>
              <a:buFont typeface="Arial"/>
              <a:buNone/>
            </a:pPr>
            <a:endParaRPr sz="2000" b="1" dirty="0">
              <a:solidFill>
                <a:srgbClr val="FFFFFF"/>
              </a:solidFill>
              <a:latin typeface="Arial" panose="020B0604020202020204" pitchFamily="34" charset="0"/>
              <a:ea typeface="Raleway"/>
              <a:cs typeface="Arial" panose="020B0604020202020204" pitchFamily="34" charset="0"/>
              <a:sym typeface="Raleway"/>
            </a:endParaRPr>
          </a:p>
          <a:p>
            <a:pPr lvl="0" algn="r">
              <a:spcBef>
                <a:spcPts val="0"/>
              </a:spcBef>
              <a:buNone/>
            </a:pPr>
            <a:endParaRPr sz="2000" b="1" dirty="0">
              <a:solidFill>
                <a:srgbClr val="FFFFFF"/>
              </a:solidFill>
              <a:latin typeface="Arial" panose="020B0604020202020204" pitchFamily="34" charset="0"/>
              <a:ea typeface="Raleway"/>
              <a:cs typeface="Arial" panose="020B0604020202020204" pitchFamily="34" charset="0"/>
              <a:sym typeface="Raleway"/>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79144-A638-C64B-9F21-07CEAF196F4E}"/>
              </a:ext>
            </a:extLst>
          </p:cNvPr>
          <p:cNvSpPr>
            <a:spLocks noGrp="1"/>
          </p:cNvSpPr>
          <p:nvPr>
            <p:ph type="title"/>
          </p:nvPr>
        </p:nvSpPr>
        <p:spPr>
          <a:xfrm>
            <a:off x="304800" y="2343150"/>
            <a:ext cx="8520600" cy="841800"/>
          </a:xfrm>
        </p:spPr>
        <p:txBody>
          <a:bodyPr/>
          <a:lstStyle/>
          <a:p>
            <a:r>
              <a:rPr lang="en-US" sz="3200" b="1" dirty="0">
                <a:solidFill>
                  <a:schemeClr val="bg1"/>
                </a:solidFill>
                <a:effectLst>
                  <a:outerShdw blurRad="38100" dist="38100" dir="2700000" algn="tl">
                    <a:srgbClr val="000000">
                      <a:alpha val="43137"/>
                    </a:srgbClr>
                  </a:outerShdw>
                </a:effectLst>
              </a:rPr>
              <a:t>STATUS </a:t>
            </a:r>
            <a:r>
              <a:rPr lang="en-US" sz="3200" b="1" dirty="0" smtClean="0">
                <a:solidFill>
                  <a:schemeClr val="bg1"/>
                </a:solidFill>
                <a:effectLst>
                  <a:outerShdw blurRad="38100" dist="38100" dir="2700000" algn="tl">
                    <a:srgbClr val="000000">
                      <a:alpha val="43137"/>
                    </a:srgbClr>
                  </a:outerShdw>
                </a:effectLst>
              </a:rPr>
              <a:t>CHECK</a:t>
            </a:r>
            <a:br>
              <a:rPr lang="en-US" sz="3200" b="1" dirty="0" smtClean="0">
                <a:solidFill>
                  <a:schemeClr val="bg1"/>
                </a:solidFill>
                <a:effectLst>
                  <a:outerShdw blurRad="38100" dist="38100" dir="2700000" algn="tl">
                    <a:srgbClr val="000000">
                      <a:alpha val="43137"/>
                    </a:srgbClr>
                  </a:outerShdw>
                </a:effectLst>
              </a:rPr>
            </a:br>
            <a:r>
              <a:rPr lang="en-US" sz="3200" b="1" dirty="0">
                <a:solidFill>
                  <a:srgbClr val="BE1900"/>
                </a:solidFill>
                <a:effectLst>
                  <a:outerShdw blurRad="38100" dist="38100" dir="2700000" algn="tl">
                    <a:srgbClr val="000000">
                      <a:alpha val="43137"/>
                    </a:srgbClr>
                  </a:outerShdw>
                </a:effectLst>
              </a:rPr>
              <a:t/>
            </a:r>
            <a:br>
              <a:rPr lang="en-US" sz="3200" b="1" dirty="0">
                <a:solidFill>
                  <a:srgbClr val="BE1900"/>
                </a:solidFill>
                <a:effectLst>
                  <a:outerShdw blurRad="38100" dist="38100" dir="2700000" algn="tl">
                    <a:srgbClr val="000000">
                      <a:alpha val="43137"/>
                    </a:srgbClr>
                  </a:outerShdw>
                </a:effectLst>
              </a:rPr>
            </a:br>
            <a:r>
              <a:rPr lang="en-US" b="1" dirty="0" smtClean="0">
                <a:effectLst>
                  <a:outerShdw blurRad="38100" dist="38100" dir="2700000" algn="tl">
                    <a:srgbClr val="000000">
                      <a:alpha val="43137"/>
                    </a:srgbClr>
                  </a:outerShdw>
                </a:effectLst>
              </a:rPr>
              <a:t>12+ years @ </a:t>
            </a:r>
            <a:r>
              <a:rPr lang="en-US" b="1" dirty="0" smtClean="0">
                <a:solidFill>
                  <a:schemeClr val="bg1">
                    <a:lumMod val="65000"/>
                  </a:schemeClr>
                </a:solidFill>
                <a:effectLst>
                  <a:outerShdw blurRad="38100" dist="38100" dir="2700000" algn="tl">
                    <a:srgbClr val="000000">
                      <a:alpha val="43137"/>
                    </a:srgbClr>
                  </a:outerShdw>
                </a:effectLst>
              </a:rPr>
              <a:t>OSU</a:t>
            </a:r>
            <a:r>
              <a:rPr lang="en-US" b="1" dirty="0" smtClean="0">
                <a:effectLst>
                  <a:outerShdw blurRad="38100" dist="38100" dir="2700000" algn="tl">
                    <a:srgbClr val="000000">
                      <a:alpha val="43137"/>
                    </a:srgbClr>
                  </a:outerShdw>
                </a:effectLst>
              </a:rPr>
              <a:t>:</a:t>
            </a:r>
            <a:br>
              <a:rPr lang="en-US" b="1" dirty="0" smtClean="0">
                <a:effectLst>
                  <a:outerShdw blurRad="38100" dist="38100" dir="2700000" algn="tl">
                    <a:srgbClr val="000000">
                      <a:alpha val="43137"/>
                    </a:srgbClr>
                  </a:outerShdw>
                </a:effectLst>
              </a:rPr>
            </a:br>
            <a:r>
              <a:rPr lang="en-US" b="1" dirty="0" smtClean="0">
                <a:effectLst>
                  <a:outerShdw blurRad="38100" dist="38100" dir="2700000" algn="tl">
                    <a:srgbClr val="000000">
                      <a:alpha val="43137"/>
                    </a:srgbClr>
                  </a:outerShdw>
                </a:effectLst>
              </a:rPr>
              <a:t>Observations</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423950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E1900"/>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4207"/>
          <a:stretch/>
        </p:blipFill>
        <p:spPr>
          <a:xfrm>
            <a:off x="685800" y="612531"/>
            <a:ext cx="2209800" cy="315792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481" t="2963" r="36667" b="15145"/>
          <a:stretch/>
        </p:blipFill>
        <p:spPr>
          <a:xfrm rot="5400000">
            <a:off x="3019019" y="1236805"/>
            <a:ext cx="3597885" cy="224382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26" name="Picture 2" descr="Related image"/>
          <p:cNvPicPr>
            <a:picLocks noChangeAspect="1" noChangeArrowheads="1"/>
          </p:cNvPicPr>
          <p:nvPr/>
        </p:nvPicPr>
        <p:blipFill rotWithShape="1">
          <a:blip r:embed="rId5">
            <a:extLst>
              <a:ext uri="{28A0092B-C50C-407E-A947-70E740481C1C}">
                <a14:useLocalDpi xmlns:a14="http://schemas.microsoft.com/office/drawing/2010/main" val="0"/>
              </a:ext>
            </a:extLst>
          </a:blip>
          <a:srcRect l="3415" t="1471" r="61019" b="1348"/>
          <a:stretch/>
        </p:blipFill>
        <p:spPr bwMode="auto">
          <a:xfrm>
            <a:off x="6400800" y="590550"/>
            <a:ext cx="2209800" cy="396523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
        <p:nvSpPr>
          <p:cNvPr id="2" name="Title 1"/>
          <p:cNvSpPr>
            <a:spLocks noGrp="1"/>
          </p:cNvSpPr>
          <p:nvPr>
            <p:ph type="title"/>
          </p:nvPr>
        </p:nvSpPr>
        <p:spPr>
          <a:xfrm>
            <a:off x="491926" y="4301443"/>
            <a:ext cx="8652073" cy="807814"/>
          </a:xfrm>
          <a:noFill/>
          <a:ln>
            <a:noFill/>
          </a:ln>
        </p:spPr>
        <p:txBody>
          <a:bodyPr/>
          <a:lstStyle/>
          <a:p>
            <a:r>
              <a:rPr lang="en-US" sz="3400" b="1" i="1" dirty="0">
                <a:solidFill>
                  <a:schemeClr val="bg1"/>
                </a:solidFill>
                <a:effectLst>
                  <a:outerShdw blurRad="38100" dist="38100" dir="2700000" algn="tl">
                    <a:srgbClr val="000000">
                      <a:alpha val="43137"/>
                    </a:srgbClr>
                  </a:outerShdw>
                </a:effectLst>
              </a:rPr>
              <a:t>Who are our </a:t>
            </a:r>
            <a:r>
              <a:rPr lang="en-US" sz="3400" b="1" i="1" dirty="0" smtClean="0">
                <a:solidFill>
                  <a:schemeClr val="bg1"/>
                </a:solidFill>
                <a:effectLst>
                  <a:outerShdw blurRad="38100" dist="38100" dir="2700000" algn="tl">
                    <a:srgbClr val="000000">
                      <a:alpha val="43137"/>
                    </a:srgbClr>
                  </a:outerShdw>
                </a:effectLst>
              </a:rPr>
              <a:t>users?</a:t>
            </a:r>
            <a:endParaRPr lang="en-US" sz="3400"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741736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63" t="-1" r="-103" b="41808"/>
          <a:stretch/>
        </p:blipFill>
        <p:spPr>
          <a:xfrm>
            <a:off x="228600" y="361950"/>
            <a:ext cx="8602915" cy="37338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itle 1"/>
          <p:cNvSpPr txBox="1">
            <a:spLocks/>
          </p:cNvSpPr>
          <p:nvPr/>
        </p:nvSpPr>
        <p:spPr>
          <a:xfrm>
            <a:off x="491926" y="4301443"/>
            <a:ext cx="8652073" cy="807814"/>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ct val="100000"/>
              <a:buNone/>
              <a:defRPr sz="3600" b="0" i="0" u="none" strike="noStrike" cap="none">
                <a:solidFill>
                  <a:schemeClr val="dk1"/>
                </a:solidFill>
                <a:latin typeface="Arial"/>
                <a:ea typeface="Arial"/>
                <a:cs typeface="Arial"/>
                <a:sym typeface="Arial"/>
              </a:defRPr>
            </a:lvl1pPr>
            <a:lvl2pPr lvl="1" algn="ctr" rtl="0">
              <a:spcBef>
                <a:spcPts val="0"/>
              </a:spcBef>
              <a:buClr>
                <a:schemeClr val="dk1"/>
              </a:buClr>
              <a:buSzPct val="100000"/>
              <a:buNone/>
              <a:defRPr sz="3600">
                <a:solidFill>
                  <a:schemeClr val="dk1"/>
                </a:solidFill>
              </a:defRPr>
            </a:lvl2pPr>
            <a:lvl3pPr lvl="2" algn="ctr" rtl="0">
              <a:spcBef>
                <a:spcPts val="0"/>
              </a:spcBef>
              <a:buClr>
                <a:schemeClr val="dk1"/>
              </a:buClr>
              <a:buSzPct val="100000"/>
              <a:buNone/>
              <a:defRPr sz="3600">
                <a:solidFill>
                  <a:schemeClr val="dk1"/>
                </a:solidFill>
              </a:defRPr>
            </a:lvl3pPr>
            <a:lvl4pPr lvl="3" algn="ctr" rtl="0">
              <a:spcBef>
                <a:spcPts val="0"/>
              </a:spcBef>
              <a:buClr>
                <a:schemeClr val="dk1"/>
              </a:buClr>
              <a:buSzPct val="100000"/>
              <a:buNone/>
              <a:defRPr sz="3600">
                <a:solidFill>
                  <a:schemeClr val="dk1"/>
                </a:solidFill>
              </a:defRPr>
            </a:lvl4pPr>
            <a:lvl5pPr lvl="4" algn="ctr" rtl="0">
              <a:spcBef>
                <a:spcPts val="0"/>
              </a:spcBef>
              <a:buClr>
                <a:schemeClr val="dk1"/>
              </a:buClr>
              <a:buSzPct val="100000"/>
              <a:buNone/>
              <a:defRPr sz="3600">
                <a:solidFill>
                  <a:schemeClr val="dk1"/>
                </a:solidFill>
              </a:defRPr>
            </a:lvl5pPr>
            <a:lvl6pPr lvl="5" algn="ctr" rtl="0">
              <a:spcBef>
                <a:spcPts val="0"/>
              </a:spcBef>
              <a:buClr>
                <a:schemeClr val="dk1"/>
              </a:buClr>
              <a:buSzPct val="100000"/>
              <a:buNone/>
              <a:defRPr sz="3600">
                <a:solidFill>
                  <a:schemeClr val="dk1"/>
                </a:solidFill>
              </a:defRPr>
            </a:lvl6pPr>
            <a:lvl7pPr lvl="6" algn="ctr" rtl="0">
              <a:spcBef>
                <a:spcPts val="0"/>
              </a:spcBef>
              <a:buClr>
                <a:schemeClr val="dk1"/>
              </a:buClr>
              <a:buSzPct val="100000"/>
              <a:buNone/>
              <a:defRPr sz="3600">
                <a:solidFill>
                  <a:schemeClr val="dk1"/>
                </a:solidFill>
              </a:defRPr>
            </a:lvl7pPr>
            <a:lvl8pPr lvl="7" algn="ctr" rtl="0">
              <a:spcBef>
                <a:spcPts val="0"/>
              </a:spcBef>
              <a:buClr>
                <a:schemeClr val="dk1"/>
              </a:buClr>
              <a:buSzPct val="100000"/>
              <a:buNone/>
              <a:defRPr sz="3600">
                <a:solidFill>
                  <a:schemeClr val="dk1"/>
                </a:solidFill>
              </a:defRPr>
            </a:lvl8pPr>
            <a:lvl9pPr lvl="8" algn="ctr" rtl="0">
              <a:spcBef>
                <a:spcPts val="0"/>
              </a:spcBef>
              <a:buClr>
                <a:schemeClr val="dk1"/>
              </a:buClr>
              <a:buSzPct val="100000"/>
              <a:buNone/>
              <a:defRPr sz="3600">
                <a:solidFill>
                  <a:schemeClr val="dk1"/>
                </a:solidFill>
              </a:defRPr>
            </a:lvl9pPr>
          </a:lstStyle>
          <a:p>
            <a:pPr algn="l"/>
            <a:r>
              <a:rPr lang="en-US" sz="3400" b="1" i="1" dirty="0" smtClean="0">
                <a:solidFill>
                  <a:schemeClr val="bg1"/>
                </a:solidFill>
                <a:effectLst>
                  <a:outerShdw blurRad="38100" dist="38100" dir="2700000" algn="tl">
                    <a:srgbClr val="000000">
                      <a:alpha val="43137"/>
                    </a:srgbClr>
                  </a:outerShdw>
                </a:effectLst>
              </a:rPr>
              <a:t>Who are our users?</a:t>
            </a:r>
            <a:endParaRPr lang="en-US" sz="3400"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080176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i="1" dirty="0" smtClean="0">
                <a:solidFill>
                  <a:schemeClr val="bg1"/>
                </a:solidFill>
                <a:effectLst>
                  <a:outerShdw blurRad="38100" dist="38100" dir="2700000" algn="tl">
                    <a:srgbClr val="000000">
                      <a:alpha val="43137"/>
                    </a:srgbClr>
                  </a:outerShdw>
                </a:effectLst>
              </a:rPr>
              <a:t>Who are our Colleagues?</a:t>
            </a:r>
            <a:endParaRPr lang="en-US" sz="3600" b="1" i="1" dirty="0">
              <a:solidFill>
                <a:schemeClr val="bg1"/>
              </a:solidFill>
              <a:effectLst>
                <a:outerShdw blurRad="38100" dist="38100" dir="2700000" algn="tl">
                  <a:srgbClr val="000000">
                    <a:alpha val="43137"/>
                  </a:srgbClr>
                </a:outerShdw>
              </a:effectLst>
            </a:endParaRPr>
          </a:p>
        </p:txBody>
      </p:sp>
      <p:grpSp>
        <p:nvGrpSpPr>
          <p:cNvPr id="57" name="Group 56"/>
          <p:cNvGrpSpPr/>
          <p:nvPr/>
        </p:nvGrpSpPr>
        <p:grpSpPr>
          <a:xfrm>
            <a:off x="398022" y="514350"/>
            <a:ext cx="8347955" cy="4440961"/>
            <a:chOff x="152400" y="481544"/>
            <a:chExt cx="8347955" cy="4440961"/>
          </a:xfrm>
        </p:grpSpPr>
        <p:grpSp>
          <p:nvGrpSpPr>
            <p:cNvPr id="55" name="Group 54"/>
            <p:cNvGrpSpPr/>
            <p:nvPr/>
          </p:nvGrpSpPr>
          <p:grpSpPr>
            <a:xfrm>
              <a:off x="152400" y="1088191"/>
              <a:ext cx="7588045" cy="3834314"/>
              <a:chOff x="152400" y="1088191"/>
              <a:chExt cx="7588045" cy="3834314"/>
            </a:xfrm>
          </p:grpSpPr>
          <p:grpSp>
            <p:nvGrpSpPr>
              <p:cNvPr id="54" name="Group 53"/>
              <p:cNvGrpSpPr/>
              <p:nvPr/>
            </p:nvGrpSpPr>
            <p:grpSpPr>
              <a:xfrm>
                <a:off x="6973940" y="1849250"/>
                <a:ext cx="766505" cy="3028496"/>
                <a:chOff x="7148658" y="1704217"/>
                <a:chExt cx="766505" cy="3028496"/>
              </a:xfrm>
            </p:grpSpPr>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3163" y="3719253"/>
                  <a:ext cx="762000" cy="1013460"/>
                </a:xfrm>
                <a:prstGeom prst="rect">
                  <a:avLst/>
                </a:prstGeom>
                <a:ln>
                  <a:noFill/>
                </a:ln>
                <a:effectLst>
                  <a:outerShdw blurRad="292100" dist="139700" dir="2700000" algn="tl" rotWithShape="0">
                    <a:srgbClr val="333333">
                      <a:alpha val="65000"/>
                    </a:srgbClr>
                  </a:outerShdw>
                </a:effectLst>
              </p:spPr>
            </p:pic>
            <p:pic>
              <p:nvPicPr>
                <p:cNvPr id="27" name="Picture 26"/>
                <p:cNvPicPr>
                  <a:picLocks noChangeAspect="1"/>
                </p:cNvPicPr>
                <p:nvPr/>
              </p:nvPicPr>
              <p:blipFill>
                <a:blip r:embed="rId4"/>
                <a:stretch>
                  <a:fillRect/>
                </a:stretch>
              </p:blipFill>
              <p:spPr>
                <a:xfrm>
                  <a:off x="7150608" y="2704269"/>
                  <a:ext cx="763146" cy="1014984"/>
                </a:xfrm>
                <a:prstGeom prst="rect">
                  <a:avLst/>
                </a:prstGeom>
                <a:ln>
                  <a:noFill/>
                </a:ln>
                <a:effectLst>
                  <a:outerShdw blurRad="292100" dist="139700" dir="2700000" algn="tl" rotWithShape="0">
                    <a:srgbClr val="333333">
                      <a:alpha val="65000"/>
                    </a:srgbClr>
                  </a:outerShdw>
                </a:effectLst>
              </p:spPr>
            </p:pic>
            <p:pic>
              <p:nvPicPr>
                <p:cNvPr id="28" name="Picture 27"/>
                <p:cNvPicPr>
                  <a:picLocks noChangeAspect="1"/>
                </p:cNvPicPr>
                <p:nvPr/>
              </p:nvPicPr>
              <p:blipFill>
                <a:blip r:embed="rId5"/>
                <a:stretch>
                  <a:fillRect/>
                </a:stretch>
              </p:blipFill>
              <p:spPr>
                <a:xfrm>
                  <a:off x="7148658" y="1704217"/>
                  <a:ext cx="763146" cy="1014984"/>
                </a:xfrm>
                <a:prstGeom prst="rect">
                  <a:avLst/>
                </a:prstGeom>
                <a:ln>
                  <a:noFill/>
                </a:ln>
                <a:effectLst>
                  <a:outerShdw blurRad="292100" dist="139700" dir="2700000" algn="tl" rotWithShape="0">
                    <a:srgbClr val="333333">
                      <a:alpha val="65000"/>
                    </a:srgbClr>
                  </a:outerShdw>
                </a:effectLst>
              </p:spPr>
            </p:pic>
          </p:grpSp>
          <p:grpSp>
            <p:nvGrpSpPr>
              <p:cNvPr id="53" name="Group 52"/>
              <p:cNvGrpSpPr/>
              <p:nvPr/>
            </p:nvGrpSpPr>
            <p:grpSpPr>
              <a:xfrm>
                <a:off x="152400" y="1088191"/>
                <a:ext cx="6826879" cy="3834314"/>
                <a:chOff x="152400" y="1088191"/>
                <a:chExt cx="6826879" cy="3834314"/>
              </a:xfrm>
            </p:grpSpPr>
            <p:grpSp>
              <p:nvGrpSpPr>
                <p:cNvPr id="52" name="Group 51"/>
                <p:cNvGrpSpPr/>
                <p:nvPr/>
              </p:nvGrpSpPr>
              <p:grpSpPr>
                <a:xfrm>
                  <a:off x="6213083" y="1088191"/>
                  <a:ext cx="766196" cy="2992264"/>
                  <a:chOff x="6213083" y="1088191"/>
                  <a:chExt cx="766196" cy="2992264"/>
                </a:xfrm>
              </p:grpSpPr>
              <p:pic>
                <p:nvPicPr>
                  <p:cNvPr id="23" name="Picture 22"/>
                  <p:cNvPicPr>
                    <a:picLocks noChangeAspect="1"/>
                  </p:cNvPicPr>
                  <p:nvPr/>
                </p:nvPicPr>
                <p:blipFill>
                  <a:blip r:embed="rId6"/>
                  <a:stretch>
                    <a:fillRect/>
                  </a:stretch>
                </p:blipFill>
                <p:spPr>
                  <a:xfrm>
                    <a:off x="6213083" y="1088191"/>
                    <a:ext cx="763146" cy="1014984"/>
                  </a:xfrm>
                  <a:prstGeom prst="rect">
                    <a:avLst/>
                  </a:prstGeom>
                  <a:ln>
                    <a:noFill/>
                  </a:ln>
                  <a:effectLst>
                    <a:outerShdw blurRad="292100" dist="139700" dir="2700000" algn="tl" rotWithShape="0">
                      <a:srgbClr val="333333">
                        <a:alpha val="65000"/>
                      </a:srgbClr>
                    </a:outerShdw>
                  </a:effectLst>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13083" y="2084547"/>
                    <a:ext cx="762000" cy="1013460"/>
                  </a:xfrm>
                  <a:prstGeom prst="rect">
                    <a:avLst/>
                  </a:prstGeom>
                  <a:ln>
                    <a:noFill/>
                  </a:ln>
                  <a:effectLst>
                    <a:outerShdw blurRad="292100" dist="139700" dir="2700000" algn="tl" rotWithShape="0">
                      <a:srgbClr val="333333">
                        <a:alpha val="65000"/>
                      </a:srgbClr>
                    </a:outerShdw>
                  </a:effectLst>
                </p:spPr>
              </p:pic>
              <p:pic>
                <p:nvPicPr>
                  <p:cNvPr id="25" name="Picture 24"/>
                  <p:cNvPicPr>
                    <a:picLocks noChangeAspect="1"/>
                  </p:cNvPicPr>
                  <p:nvPr/>
                </p:nvPicPr>
                <p:blipFill>
                  <a:blip r:embed="rId8"/>
                  <a:stretch>
                    <a:fillRect/>
                  </a:stretch>
                </p:blipFill>
                <p:spPr>
                  <a:xfrm>
                    <a:off x="6216133" y="3065471"/>
                    <a:ext cx="763146" cy="1014984"/>
                  </a:xfrm>
                  <a:prstGeom prst="rect">
                    <a:avLst/>
                  </a:prstGeom>
                  <a:ln>
                    <a:noFill/>
                  </a:ln>
                  <a:effectLst>
                    <a:outerShdw blurRad="292100" dist="139700" dir="2700000" algn="tl" rotWithShape="0">
                      <a:srgbClr val="333333">
                        <a:alpha val="65000"/>
                      </a:srgbClr>
                    </a:outerShdw>
                  </a:effectLst>
                </p:spPr>
              </p:pic>
            </p:grpSp>
            <p:grpSp>
              <p:nvGrpSpPr>
                <p:cNvPr id="49" name="Group 48"/>
                <p:cNvGrpSpPr/>
                <p:nvPr/>
              </p:nvGrpSpPr>
              <p:grpSpPr>
                <a:xfrm>
                  <a:off x="152400" y="1388603"/>
                  <a:ext cx="6070334" cy="3533902"/>
                  <a:chOff x="162867" y="1198811"/>
                  <a:chExt cx="6070334" cy="3533902"/>
                </a:xfrm>
              </p:grpSpPr>
              <p:grpSp>
                <p:nvGrpSpPr>
                  <p:cNvPr id="48" name="Group 47"/>
                  <p:cNvGrpSpPr/>
                  <p:nvPr/>
                </p:nvGrpSpPr>
                <p:grpSpPr>
                  <a:xfrm>
                    <a:off x="5468945" y="1428750"/>
                    <a:ext cx="764256" cy="2999810"/>
                    <a:chOff x="5622450" y="1320275"/>
                    <a:chExt cx="764256" cy="2999810"/>
                  </a:xfrm>
                </p:grpSpPr>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23560" y="1320275"/>
                      <a:ext cx="763146" cy="1014984"/>
                    </a:xfrm>
                    <a:prstGeom prst="rect">
                      <a:avLst/>
                    </a:prstGeom>
                    <a:ln>
                      <a:noFill/>
                    </a:ln>
                    <a:effectLst>
                      <a:outerShdw blurRad="292100" dist="139700" dir="2700000" algn="tl" rotWithShape="0">
                        <a:srgbClr val="333333">
                          <a:alpha val="65000"/>
                        </a:srgbClr>
                      </a:outerShdw>
                    </a:effectLst>
                  </p:spPr>
                </p:pic>
                <p:pic>
                  <p:nvPicPr>
                    <p:cNvPr id="17" name="Picture 16"/>
                    <p:cNvPicPr>
                      <a:picLocks noChangeAspect="1"/>
                    </p:cNvPicPr>
                    <p:nvPr/>
                  </p:nvPicPr>
                  <p:blipFill>
                    <a:blip r:embed="rId10"/>
                    <a:stretch>
                      <a:fillRect/>
                    </a:stretch>
                  </p:blipFill>
                  <p:spPr>
                    <a:xfrm>
                      <a:off x="5623560" y="2321289"/>
                      <a:ext cx="763146" cy="1014984"/>
                    </a:xfrm>
                    <a:prstGeom prst="rect">
                      <a:avLst/>
                    </a:prstGeom>
                    <a:ln>
                      <a:noFill/>
                    </a:ln>
                    <a:effectLst>
                      <a:outerShdw blurRad="292100" dist="139700" dir="2700000" algn="tl" rotWithShape="0">
                        <a:srgbClr val="333333">
                          <a:alpha val="65000"/>
                        </a:srgbClr>
                      </a:outerShdw>
                    </a:effectLst>
                  </p:spPr>
                </p:pic>
                <p:pic>
                  <p:nvPicPr>
                    <p:cNvPr id="22" name="Picture 21"/>
                    <p:cNvPicPr>
                      <a:picLocks noChangeAspect="1"/>
                    </p:cNvPicPr>
                    <p:nvPr/>
                  </p:nvPicPr>
                  <p:blipFill>
                    <a:blip r:embed="rId11"/>
                    <a:stretch>
                      <a:fillRect/>
                    </a:stretch>
                  </p:blipFill>
                  <p:spPr>
                    <a:xfrm>
                      <a:off x="5622450" y="3305101"/>
                      <a:ext cx="763146" cy="1014984"/>
                    </a:xfrm>
                    <a:prstGeom prst="rect">
                      <a:avLst/>
                    </a:prstGeom>
                    <a:ln>
                      <a:noFill/>
                    </a:ln>
                    <a:effectLst>
                      <a:outerShdw blurRad="292100" dist="139700" dir="2700000" algn="tl" rotWithShape="0">
                        <a:srgbClr val="333333">
                          <a:alpha val="65000"/>
                        </a:srgbClr>
                      </a:outerShdw>
                    </a:effectLst>
                  </p:spPr>
                </p:pic>
              </p:grpSp>
              <p:grpSp>
                <p:nvGrpSpPr>
                  <p:cNvPr id="47" name="Group 46"/>
                  <p:cNvGrpSpPr/>
                  <p:nvPr/>
                </p:nvGrpSpPr>
                <p:grpSpPr>
                  <a:xfrm>
                    <a:off x="162867" y="1198811"/>
                    <a:ext cx="5315266" cy="3533902"/>
                    <a:chOff x="162867" y="1198811"/>
                    <a:chExt cx="5315266" cy="3533902"/>
                  </a:xfrm>
                </p:grpSpPr>
                <p:grpSp>
                  <p:nvGrpSpPr>
                    <p:cNvPr id="46" name="Group 45"/>
                    <p:cNvGrpSpPr/>
                    <p:nvPr/>
                  </p:nvGrpSpPr>
                  <p:grpSpPr>
                    <a:xfrm>
                      <a:off x="4706942" y="1991269"/>
                      <a:ext cx="771191" cy="2029968"/>
                      <a:chOff x="4851259" y="1796595"/>
                      <a:chExt cx="771191" cy="2029968"/>
                    </a:xfrm>
                  </p:grpSpPr>
                  <p:pic>
                    <p:nvPicPr>
                      <p:cNvPr id="8" name="Picture 7"/>
                      <p:cNvPicPr>
                        <a:picLocks noChangeAspect="1"/>
                      </p:cNvPicPr>
                      <p:nvPr/>
                    </p:nvPicPr>
                    <p:blipFill>
                      <a:blip r:embed="rId12"/>
                      <a:stretch>
                        <a:fillRect/>
                      </a:stretch>
                    </p:blipFill>
                    <p:spPr>
                      <a:xfrm>
                        <a:off x="4859304" y="1796595"/>
                        <a:ext cx="763146" cy="1014984"/>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851259" y="2811579"/>
                        <a:ext cx="763146" cy="1014984"/>
                      </a:xfrm>
                      <a:prstGeom prst="rect">
                        <a:avLst/>
                      </a:prstGeom>
                      <a:ln>
                        <a:noFill/>
                      </a:ln>
                      <a:effectLst>
                        <a:outerShdw blurRad="292100" dist="139700" dir="2700000" algn="tl" rotWithShape="0">
                          <a:srgbClr val="333333">
                            <a:alpha val="65000"/>
                          </a:srgbClr>
                        </a:outerShdw>
                      </a:effectLst>
                    </p:spPr>
                  </p:pic>
                </p:grpSp>
                <p:grpSp>
                  <p:nvGrpSpPr>
                    <p:cNvPr id="45" name="Group 44"/>
                    <p:cNvGrpSpPr/>
                    <p:nvPr/>
                  </p:nvGrpSpPr>
                  <p:grpSpPr>
                    <a:xfrm>
                      <a:off x="162867" y="1198811"/>
                      <a:ext cx="4554116" cy="3533902"/>
                      <a:chOff x="162867" y="1198811"/>
                      <a:chExt cx="4554116" cy="3533902"/>
                    </a:xfrm>
                  </p:grpSpPr>
                  <p:grpSp>
                    <p:nvGrpSpPr>
                      <p:cNvPr id="43" name="Group 42"/>
                      <p:cNvGrpSpPr/>
                      <p:nvPr/>
                    </p:nvGrpSpPr>
                    <p:grpSpPr>
                      <a:xfrm>
                        <a:off x="3953483" y="1545917"/>
                        <a:ext cx="763500" cy="3012256"/>
                        <a:chOff x="4096158" y="1320275"/>
                        <a:chExt cx="763500" cy="3012256"/>
                      </a:xfrm>
                    </p:grpSpPr>
                    <p:pic>
                      <p:nvPicPr>
                        <p:cNvPr id="4" name="Picture 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96512" y="1320275"/>
                          <a:ext cx="763146" cy="1014984"/>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96158" y="2324598"/>
                          <a:ext cx="762000" cy="1013460"/>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96158" y="3317547"/>
                          <a:ext cx="763146" cy="1014984"/>
                        </a:xfrm>
                        <a:prstGeom prst="rect">
                          <a:avLst/>
                        </a:prstGeom>
                        <a:ln>
                          <a:noFill/>
                        </a:ln>
                        <a:effectLst>
                          <a:outerShdw blurRad="292100" dist="139700" dir="2700000" algn="tl" rotWithShape="0">
                            <a:srgbClr val="333333">
                              <a:alpha val="65000"/>
                            </a:srgbClr>
                          </a:outerShdw>
                        </a:effectLst>
                      </p:spPr>
                    </p:pic>
                  </p:grpSp>
                  <p:grpSp>
                    <p:nvGrpSpPr>
                      <p:cNvPr id="44" name="Group 43"/>
                      <p:cNvGrpSpPr/>
                      <p:nvPr/>
                    </p:nvGrpSpPr>
                    <p:grpSpPr>
                      <a:xfrm>
                        <a:off x="162867" y="1198811"/>
                        <a:ext cx="3797198" cy="3533902"/>
                        <a:chOff x="167965" y="1198811"/>
                        <a:chExt cx="3797198" cy="3533902"/>
                      </a:xfrm>
                    </p:grpSpPr>
                    <p:grpSp>
                      <p:nvGrpSpPr>
                        <p:cNvPr id="41" name="Group 40"/>
                        <p:cNvGrpSpPr/>
                        <p:nvPr/>
                      </p:nvGrpSpPr>
                      <p:grpSpPr>
                        <a:xfrm>
                          <a:off x="3200251" y="1198811"/>
                          <a:ext cx="764912" cy="3026410"/>
                          <a:chOff x="3317506" y="899668"/>
                          <a:chExt cx="764912" cy="3026410"/>
                        </a:xfrm>
                      </p:grpSpPr>
                      <p:pic>
                        <p:nvPicPr>
                          <p:cNvPr id="3" name="Picture 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317506" y="899668"/>
                            <a:ext cx="763146" cy="1014984"/>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18"/>
                          <a:stretch>
                            <a:fillRect/>
                          </a:stretch>
                        </p:blipFill>
                        <p:spPr>
                          <a:xfrm>
                            <a:off x="3319272" y="1914652"/>
                            <a:ext cx="763146" cy="1014984"/>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319272" y="2911094"/>
                            <a:ext cx="763146" cy="1014984"/>
                          </a:xfrm>
                          <a:prstGeom prst="rect">
                            <a:avLst/>
                          </a:prstGeom>
                          <a:ln>
                            <a:noFill/>
                          </a:ln>
                          <a:effectLst>
                            <a:outerShdw blurRad="292100" dist="139700" dir="2700000" algn="tl" rotWithShape="0">
                              <a:srgbClr val="333333">
                                <a:alpha val="65000"/>
                              </a:srgbClr>
                            </a:outerShdw>
                          </a:effectLst>
                        </p:spPr>
                      </p:pic>
                    </p:grpSp>
                    <p:grpSp>
                      <p:nvGrpSpPr>
                        <p:cNvPr id="40" name="Group 39"/>
                        <p:cNvGrpSpPr/>
                        <p:nvPr/>
                      </p:nvGrpSpPr>
                      <p:grpSpPr>
                        <a:xfrm>
                          <a:off x="167965" y="1510873"/>
                          <a:ext cx="3037566" cy="3221840"/>
                          <a:chOff x="185880" y="1510962"/>
                          <a:chExt cx="3037566" cy="3221840"/>
                        </a:xfrm>
                      </p:grpSpPr>
                      <p:grpSp>
                        <p:nvGrpSpPr>
                          <p:cNvPr id="39" name="Group 38"/>
                          <p:cNvGrpSpPr/>
                          <p:nvPr/>
                        </p:nvGrpSpPr>
                        <p:grpSpPr>
                          <a:xfrm>
                            <a:off x="2458069" y="1704458"/>
                            <a:ext cx="765377" cy="3028344"/>
                            <a:chOff x="2541845" y="1320275"/>
                            <a:chExt cx="765377" cy="3028344"/>
                          </a:xfrm>
                        </p:grpSpPr>
                        <p:pic>
                          <p:nvPicPr>
                            <p:cNvPr id="6" name="Picture 5"/>
                            <p:cNvPicPr>
                              <a:picLocks noChangeAspect="1"/>
                            </p:cNvPicPr>
                            <p:nvPr/>
                          </p:nvPicPr>
                          <p:blipFill>
                            <a:blip r:embed="rId20"/>
                            <a:stretch>
                              <a:fillRect/>
                            </a:stretch>
                          </p:blipFill>
                          <p:spPr>
                            <a:xfrm>
                              <a:off x="2541845" y="1320275"/>
                              <a:ext cx="763146" cy="1014984"/>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544076" y="2335259"/>
                              <a:ext cx="763146" cy="1014984"/>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544076" y="3333635"/>
                              <a:ext cx="763146" cy="1014984"/>
                            </a:xfrm>
                            <a:prstGeom prst="rect">
                              <a:avLst/>
                            </a:prstGeom>
                            <a:ln>
                              <a:noFill/>
                            </a:ln>
                            <a:effectLst>
                              <a:outerShdw blurRad="292100" dist="139700" dir="2700000" algn="tl" rotWithShape="0">
                                <a:srgbClr val="333333">
                                  <a:alpha val="65000"/>
                                </a:srgbClr>
                              </a:outerShdw>
                            </a:effectLst>
                          </p:spPr>
                        </p:pic>
                      </p:grpSp>
                      <p:grpSp>
                        <p:nvGrpSpPr>
                          <p:cNvPr id="38" name="Group 37"/>
                          <p:cNvGrpSpPr/>
                          <p:nvPr/>
                        </p:nvGrpSpPr>
                        <p:grpSpPr>
                          <a:xfrm>
                            <a:off x="185880" y="1510962"/>
                            <a:ext cx="2280008" cy="3017094"/>
                            <a:chOff x="185880" y="1510962"/>
                            <a:chExt cx="2280008" cy="3017094"/>
                          </a:xfrm>
                        </p:grpSpPr>
                        <p:grpSp>
                          <p:nvGrpSpPr>
                            <p:cNvPr id="37" name="Group 36"/>
                            <p:cNvGrpSpPr/>
                            <p:nvPr/>
                          </p:nvGrpSpPr>
                          <p:grpSpPr>
                            <a:xfrm>
                              <a:off x="1700970" y="1899204"/>
                              <a:ext cx="764918" cy="2016406"/>
                              <a:chOff x="1773936" y="1897634"/>
                              <a:chExt cx="764918" cy="2016406"/>
                            </a:xfrm>
                          </p:grpSpPr>
                          <p:pic>
                            <p:nvPicPr>
                              <p:cNvPr id="5" name="Picture 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776854" y="1897634"/>
                                <a:ext cx="762000" cy="1013460"/>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773936" y="2900580"/>
                                <a:ext cx="762000" cy="1013460"/>
                              </a:xfrm>
                              <a:prstGeom prst="rect">
                                <a:avLst/>
                              </a:prstGeom>
                              <a:ln>
                                <a:noFill/>
                              </a:ln>
                              <a:effectLst>
                                <a:outerShdw blurRad="292100" dist="139700" dir="2700000" algn="tl" rotWithShape="0">
                                  <a:srgbClr val="333333">
                                    <a:alpha val="65000"/>
                                  </a:srgbClr>
                                </a:outerShdw>
                              </a:effectLst>
                            </p:spPr>
                          </p:pic>
                        </p:grpSp>
                        <p:grpSp>
                          <p:nvGrpSpPr>
                            <p:cNvPr id="36" name="Group 35"/>
                            <p:cNvGrpSpPr/>
                            <p:nvPr/>
                          </p:nvGrpSpPr>
                          <p:grpSpPr>
                            <a:xfrm>
                              <a:off x="185880" y="1510962"/>
                              <a:ext cx="1525777" cy="3017094"/>
                              <a:chOff x="185880" y="1510962"/>
                              <a:chExt cx="1525777" cy="3017094"/>
                            </a:xfrm>
                          </p:grpSpPr>
                          <p:grpSp>
                            <p:nvGrpSpPr>
                              <p:cNvPr id="34" name="Group 33"/>
                              <p:cNvGrpSpPr/>
                              <p:nvPr/>
                            </p:nvGrpSpPr>
                            <p:grpSpPr>
                              <a:xfrm>
                                <a:off x="185880" y="1632316"/>
                                <a:ext cx="766823" cy="2029968"/>
                                <a:chOff x="255784" y="1914652"/>
                                <a:chExt cx="766823" cy="2029968"/>
                              </a:xfrm>
                            </p:grpSpPr>
                            <p:pic>
                              <p:nvPicPr>
                                <p:cNvPr id="20" name="Picture 19"/>
                                <p:cNvPicPr>
                                  <a:picLocks noChangeAspect="1"/>
                                </p:cNvPicPr>
                                <p:nvPr/>
                              </p:nvPicPr>
                              <p:blipFill>
                                <a:blip r:embed="rId25"/>
                                <a:stretch>
                                  <a:fillRect/>
                                </a:stretch>
                              </p:blipFill>
                              <p:spPr>
                                <a:xfrm>
                                  <a:off x="255784" y="2929636"/>
                                  <a:ext cx="763146" cy="1014984"/>
                                </a:xfrm>
                                <a:prstGeom prst="rect">
                                  <a:avLst/>
                                </a:prstGeom>
                                <a:ln>
                                  <a:noFill/>
                                </a:ln>
                                <a:effectLst>
                                  <a:outerShdw blurRad="292100" dist="139700" dir="2700000" algn="tl" rotWithShape="0">
                                    <a:srgbClr val="333333">
                                      <a:alpha val="65000"/>
                                    </a:srgbClr>
                                  </a:outerShdw>
                                </a:effectLst>
                              </p:spPr>
                            </p:pic>
                            <p:pic>
                              <p:nvPicPr>
                                <p:cNvPr id="21" name="Picture 20"/>
                                <p:cNvPicPr>
                                  <a:picLocks noChangeAspect="1"/>
                                </p:cNvPicPr>
                                <p:nvPr/>
                              </p:nvPicPr>
                              <p:blipFill>
                                <a:blip r:embed="rId26"/>
                                <a:stretch>
                                  <a:fillRect/>
                                </a:stretch>
                              </p:blipFill>
                              <p:spPr>
                                <a:xfrm>
                                  <a:off x="259461" y="1914652"/>
                                  <a:ext cx="763146" cy="1014984"/>
                                </a:xfrm>
                                <a:prstGeom prst="rect">
                                  <a:avLst/>
                                </a:prstGeom>
                                <a:ln>
                                  <a:noFill/>
                                </a:ln>
                                <a:effectLst>
                                  <a:outerShdw blurRad="292100" dist="139700" dir="2700000" algn="tl" rotWithShape="0">
                                    <a:srgbClr val="333333">
                                      <a:alpha val="65000"/>
                                    </a:srgbClr>
                                  </a:outerShdw>
                                </a:effectLst>
                              </p:spPr>
                            </p:pic>
                          </p:grpSp>
                          <p:grpSp>
                            <p:nvGrpSpPr>
                              <p:cNvPr id="35" name="Group 34"/>
                              <p:cNvGrpSpPr/>
                              <p:nvPr/>
                            </p:nvGrpSpPr>
                            <p:grpSpPr>
                              <a:xfrm>
                                <a:off x="941612" y="1510962"/>
                                <a:ext cx="770045" cy="3017094"/>
                                <a:chOff x="1010885" y="1513941"/>
                                <a:chExt cx="770045" cy="3017094"/>
                              </a:xfrm>
                            </p:grpSpPr>
                            <p:pic>
                              <p:nvPicPr>
                                <p:cNvPr id="14" name="Picture 13"/>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18930" y="1513941"/>
                                  <a:ext cx="762000" cy="1013460"/>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28"/>
                                <a:stretch>
                                  <a:fillRect/>
                                </a:stretch>
                              </p:blipFill>
                              <p:spPr>
                                <a:xfrm>
                                  <a:off x="1010885" y="2512017"/>
                                  <a:ext cx="763146" cy="1014984"/>
                                </a:xfrm>
                                <a:prstGeom prst="rect">
                                  <a:avLst/>
                                </a:prstGeom>
                                <a:ln>
                                  <a:noFill/>
                                </a:ln>
                                <a:effectLst>
                                  <a:outerShdw blurRad="292100" dist="139700" dir="2700000" algn="tl" rotWithShape="0">
                                    <a:srgbClr val="333333">
                                      <a:alpha val="65000"/>
                                    </a:srgbClr>
                                  </a:outerShdw>
                                </a:effectLst>
                              </p:spPr>
                            </p:pic>
                            <p:pic>
                              <p:nvPicPr>
                                <p:cNvPr id="29" name="Picture 28"/>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014157" y="3517575"/>
                                  <a:ext cx="762000" cy="1013460"/>
                                </a:xfrm>
                                <a:prstGeom prst="rect">
                                  <a:avLst/>
                                </a:prstGeom>
                                <a:ln>
                                  <a:noFill/>
                                </a:ln>
                                <a:effectLst>
                                  <a:outerShdw blurRad="292100" dist="139700" dir="2700000" algn="tl" rotWithShape="0">
                                    <a:srgbClr val="333333">
                                      <a:alpha val="65000"/>
                                    </a:srgbClr>
                                  </a:outerShdw>
                                </a:effectLst>
                              </p:spPr>
                            </p:pic>
                          </p:grpSp>
                        </p:grpSp>
                      </p:grpSp>
                    </p:grpSp>
                  </p:grpSp>
                </p:grpSp>
              </p:grpSp>
            </p:grpSp>
          </p:grpSp>
        </p:grpSp>
        <p:grpSp>
          <p:nvGrpSpPr>
            <p:cNvPr id="56" name="Group 55"/>
            <p:cNvGrpSpPr/>
            <p:nvPr/>
          </p:nvGrpSpPr>
          <p:grpSpPr>
            <a:xfrm>
              <a:off x="7734490" y="481544"/>
              <a:ext cx="765865" cy="4009025"/>
              <a:chOff x="7915985" y="1163983"/>
              <a:chExt cx="765865" cy="4009025"/>
            </a:xfrm>
          </p:grpSpPr>
          <p:pic>
            <p:nvPicPr>
              <p:cNvPr id="30" name="Picture 29"/>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918704" y="1163983"/>
                <a:ext cx="763146" cy="1014984"/>
              </a:xfrm>
              <a:prstGeom prst="rect">
                <a:avLst/>
              </a:prstGeom>
              <a:ln>
                <a:noFill/>
              </a:ln>
              <a:effectLst>
                <a:outerShdw blurRad="292100" dist="139700" dir="2700000" algn="tl" rotWithShape="0">
                  <a:srgbClr val="333333">
                    <a:alpha val="65000"/>
                  </a:srgbClr>
                </a:outerShdw>
              </a:effectLst>
            </p:spPr>
          </p:pic>
          <p:pic>
            <p:nvPicPr>
              <p:cNvPr id="31" name="Picture 30"/>
              <p:cNvPicPr>
                <a:picLocks noChangeAspect="1"/>
              </p:cNvPicPr>
              <p:nvPr/>
            </p:nvPicPr>
            <p:blipFill>
              <a:blip r:embed="rId31"/>
              <a:stretch>
                <a:fillRect/>
              </a:stretch>
            </p:blipFill>
            <p:spPr>
              <a:xfrm>
                <a:off x="7918704" y="2157258"/>
                <a:ext cx="763146" cy="1014984"/>
              </a:xfrm>
              <a:prstGeom prst="rect">
                <a:avLst/>
              </a:prstGeom>
              <a:ln>
                <a:noFill/>
              </a:ln>
              <a:effectLst>
                <a:outerShdw blurRad="292100" dist="139700" dir="2700000" algn="tl" rotWithShape="0">
                  <a:srgbClr val="333333">
                    <a:alpha val="65000"/>
                  </a:srgbClr>
                </a:outerShdw>
              </a:effectLst>
            </p:spPr>
          </p:pic>
          <p:pic>
            <p:nvPicPr>
              <p:cNvPr id="32" name="Picture 31"/>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7918704" y="3155554"/>
                <a:ext cx="762000" cy="1013460"/>
              </a:xfrm>
              <a:prstGeom prst="rect">
                <a:avLst/>
              </a:prstGeom>
              <a:ln>
                <a:noFill/>
              </a:ln>
              <a:effectLst>
                <a:outerShdw blurRad="292100" dist="139700" dir="2700000" algn="tl" rotWithShape="0">
                  <a:srgbClr val="333333">
                    <a:alpha val="65000"/>
                  </a:srgbClr>
                </a:outerShdw>
              </a:effectLst>
            </p:spPr>
          </p:pic>
          <p:pic>
            <p:nvPicPr>
              <p:cNvPr id="33" name="Picture 32"/>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7915985" y="4159548"/>
                <a:ext cx="762000" cy="1013460"/>
              </a:xfrm>
              <a:prstGeom prst="rect">
                <a:avLst/>
              </a:prstGeom>
              <a:ln>
                <a:noFill/>
              </a:ln>
              <a:effectLst>
                <a:outerShdw blurRad="292100" dist="139700" dir="2700000" algn="tl" rotWithShape="0">
                  <a:srgbClr val="333333">
                    <a:alpha val="65000"/>
                  </a:srgbClr>
                </a:outerShdw>
              </a:effectLst>
            </p:spPr>
          </p:pic>
        </p:grpSp>
      </p:grpSp>
    </p:spTree>
    <p:extLst>
      <p:ext uri="{BB962C8B-B14F-4D97-AF65-F5344CB8AC3E}">
        <p14:creationId xmlns:p14="http://schemas.microsoft.com/office/powerpoint/2010/main" val="3554501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grpSp>
        <p:nvGrpSpPr>
          <p:cNvPr id="7" name="Group 6"/>
          <p:cNvGrpSpPr/>
          <p:nvPr/>
        </p:nvGrpSpPr>
        <p:grpSpPr>
          <a:xfrm>
            <a:off x="228601" y="209550"/>
            <a:ext cx="2362200" cy="3352800"/>
            <a:chOff x="414592" y="285751"/>
            <a:chExt cx="2532583" cy="373380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5903" t="10551" r="15712" b="17700"/>
            <a:stretch/>
          </p:blipFill>
          <p:spPr>
            <a:xfrm>
              <a:off x="414593" y="285751"/>
              <a:ext cx="2532582" cy="3733800"/>
            </a:xfrm>
            <a:prstGeom prst="rect">
              <a:avLst/>
            </a:prstGeom>
            <a:ln>
              <a:noFill/>
            </a:ln>
            <a:effectLst>
              <a:softEdge rad="112500"/>
            </a:effectLst>
          </p:spPr>
        </p:pic>
        <p:sp>
          <p:nvSpPr>
            <p:cNvPr id="5" name="Rectangle 4"/>
            <p:cNvSpPr/>
            <p:nvPr/>
          </p:nvSpPr>
          <p:spPr>
            <a:xfrm>
              <a:off x="414592" y="2152651"/>
              <a:ext cx="2532583" cy="1100357"/>
            </a:xfrm>
            <a:prstGeom prst="rect">
              <a:avLst/>
            </a:prstGeom>
            <a:noFill/>
            <a:ln w="76200">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grpSp>
      <p:pic>
        <p:nvPicPr>
          <p:cNvPr id="6" name="Picture 5" descr="Disability is Not Negativ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7400" y="1885950"/>
            <a:ext cx="2820682" cy="1175284"/>
          </a:xfrm>
          <a:prstGeom prst="rect">
            <a:avLst/>
          </a:prstGeom>
          <a:ln>
            <a:noFill/>
          </a:ln>
          <a:effectLst>
            <a:softEdge rad="112500"/>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600" y="666750"/>
            <a:ext cx="2895600" cy="3860800"/>
          </a:xfrm>
          <a:prstGeom prst="rect">
            <a:avLst/>
          </a:prstGeom>
          <a:ln>
            <a:noFill/>
          </a:ln>
          <a:effectLst>
            <a:softEdge rad="112500"/>
          </a:effectLst>
        </p:spPr>
      </p:pic>
      <p:sp>
        <p:nvSpPr>
          <p:cNvPr id="8" name="Rectangle 7"/>
          <p:cNvSpPr/>
          <p:nvPr/>
        </p:nvSpPr>
        <p:spPr>
          <a:xfrm>
            <a:off x="1371600" y="2495550"/>
            <a:ext cx="1188720" cy="339090"/>
          </a:xfrm>
          <a:prstGeom prst="rect">
            <a:avLst/>
          </a:prstGeom>
          <a:noFill/>
          <a:ln w="47625" cap="rnd" cmpd="sng">
            <a:solidFill>
              <a:srgbClr val="7030A0"/>
            </a:solidFill>
            <a:prstDash val="solid"/>
            <a:beve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9" name="Rectangle 8"/>
          <p:cNvSpPr/>
          <p:nvPr/>
        </p:nvSpPr>
        <p:spPr>
          <a:xfrm>
            <a:off x="3200400" y="2098436"/>
            <a:ext cx="533400" cy="320914"/>
          </a:xfrm>
          <a:prstGeom prst="rect">
            <a:avLst/>
          </a:prstGeom>
          <a:noFill/>
          <a:ln w="47625" cap="rnd" cmpd="sng">
            <a:solidFill>
              <a:srgbClr val="7030A0"/>
            </a:solidFill>
            <a:prstDash val="solid"/>
            <a:beve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5537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250" fill="hold"/>
                                        <p:tgtEl>
                                          <p:spTgt spid="8"/>
                                        </p:tgtEl>
                                        <p:attrNameLst>
                                          <p:attrName>ppt_x</p:attrName>
                                        </p:attrNameLst>
                                      </p:cBhvr>
                                      <p:tavLst>
                                        <p:tav tm="0">
                                          <p:val>
                                            <p:strVal val="1+#ppt_w/2"/>
                                          </p:val>
                                        </p:tav>
                                        <p:tav tm="100000">
                                          <p:val>
                                            <p:strVal val="#ppt_x"/>
                                          </p:val>
                                        </p:tav>
                                      </p:tavLst>
                                    </p:anim>
                                    <p:anim calcmode="lin" valueType="num">
                                      <p:cBhvr additive="base">
                                        <p:cTn id="13" dur="125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250" fill="hold"/>
                                        <p:tgtEl>
                                          <p:spTgt spid="9"/>
                                        </p:tgtEl>
                                        <p:attrNameLst>
                                          <p:attrName>ppt_x</p:attrName>
                                        </p:attrNameLst>
                                      </p:cBhvr>
                                      <p:tavLst>
                                        <p:tav tm="0">
                                          <p:val>
                                            <p:strVal val="1+#ppt_w/2"/>
                                          </p:val>
                                        </p:tav>
                                        <p:tav tm="100000">
                                          <p:val>
                                            <p:strVal val="#ppt_x"/>
                                          </p:val>
                                        </p:tav>
                                      </p:tavLst>
                                    </p:anim>
                                    <p:anim calcmode="lin" valueType="num">
                                      <p:cBhvr additive="base">
                                        <p:cTn id="17" dur="12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352800" y="1200150"/>
            <a:ext cx="4767485" cy="3158002"/>
          </a:xfrm>
          <a:prstGeom prst="rect">
            <a:avLst/>
          </a:prstGeom>
          <a:ln>
            <a:noFill/>
          </a:ln>
          <a:effectLst>
            <a:softEdge rad="112500"/>
          </a:effectLst>
        </p:spPr>
      </p:pic>
      <p:pic>
        <p:nvPicPr>
          <p:cNvPr id="8" name="Picture 7" descr="Web Accessibility and the Americans With Disabilities Act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514350"/>
            <a:ext cx="1866900" cy="1866900"/>
          </a:xfrm>
          <a:prstGeom prst="rect">
            <a:avLst/>
          </a:prstGeom>
        </p:spPr>
      </p:pic>
    </p:spTree>
    <p:extLst>
      <p:ext uri="{BB962C8B-B14F-4D97-AF65-F5344CB8AC3E}">
        <p14:creationId xmlns:p14="http://schemas.microsoft.com/office/powerpoint/2010/main" val="4896627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Rectangle 1"/>
          <p:cNvSpPr>
            <a:spLocks noChangeArrowheads="1"/>
          </p:cNvSpPr>
          <p:nvPr/>
        </p:nvSpPr>
        <p:spPr bwMode="auto">
          <a:xfrm>
            <a:off x="213467" y="250135"/>
            <a:ext cx="4686461" cy="1902111"/>
          </a:xfrm>
          <a:prstGeom prst="rect">
            <a:avLst/>
          </a:prstGeom>
          <a:noFill/>
          <a:ln>
            <a:noFill/>
          </a:ln>
          <a:effectLst/>
          <a:extLst/>
        </p:spPr>
        <p:txBody>
          <a:bodyPr vert="horz" wrap="square" lIns="0" tIns="0" rIns="0" bIns="39675"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900" b="1" dirty="0">
                <a:solidFill>
                  <a:schemeClr val="bg1"/>
                </a:solidFill>
                <a:effectLst>
                  <a:outerShdw blurRad="38100" dist="38100" dir="2700000" algn="tl">
                    <a:srgbClr val="000000">
                      <a:alpha val="43137"/>
                    </a:srgbClr>
                  </a:outerShdw>
                </a:effectLst>
                <a:cs typeface="Arial" panose="020B0604020202020204" pitchFamily="34" charset="0"/>
              </a:rPr>
              <a:t>2018 International Prize in Canine Health</a:t>
            </a:r>
            <a:endParaRPr kumimoji="0" lang="en-US" altLang="en-US" sz="1900" b="1" i="0" u="none" strike="noStrike" cap="none" normalizeH="0" baseline="0" dirty="0">
              <a:ln>
                <a:noFill/>
              </a:ln>
              <a:solidFill>
                <a:schemeClr val="bg1"/>
              </a:solidFill>
              <a:effectLst>
                <a:outerShdw blurRad="38100" dist="38100" dir="2700000" algn="tl">
                  <a:srgbClr val="000000">
                    <a:alpha val="43137"/>
                  </a:srgbClr>
                </a:outerShdw>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dirty="0">
                <a:ln>
                  <a:noFill/>
                </a:ln>
                <a:solidFill>
                  <a:schemeClr val="bg1"/>
                </a:solidFill>
                <a:effectLst>
                  <a:outerShdw blurRad="38100" dist="38100" dir="2700000" algn="tl">
                    <a:srgbClr val="000000">
                      <a:alpha val="43137"/>
                    </a:srgbClr>
                  </a:outerShdw>
                </a:effectLst>
              </a:rPr>
              <a:t>  </a:t>
            </a:r>
            <a:r>
              <a:rPr kumimoji="0" lang="en-US" altLang="en-US" sz="10200" b="0" i="0" u="none" strike="noStrike" cap="none" normalizeH="0" baseline="0" dirty="0">
                <a:ln>
                  <a:noFill/>
                </a:ln>
                <a:solidFill>
                  <a:schemeClr val="bg1"/>
                </a:solidFill>
                <a:effectLst>
                  <a:outerShdw blurRad="38100" dist="38100" dir="2700000" algn="tl">
                    <a:srgbClr val="000000">
                      <a:alpha val="43137"/>
                    </a:srgbClr>
                  </a:outerShdw>
                </a:effectLst>
              </a:rPr>
              <a:t> </a:t>
            </a:r>
            <a:r>
              <a:rPr kumimoji="0" lang="en-US" altLang="en-US" sz="500" b="0" i="0" u="none" strike="noStrike" cap="none" normalizeH="0" baseline="0" dirty="0">
                <a:ln>
                  <a:noFill/>
                </a:ln>
                <a:solidFill>
                  <a:schemeClr val="bg1"/>
                </a:solidFill>
                <a:effectLst>
                  <a:outerShdw blurRad="38100" dist="38100" dir="2700000" algn="tl">
                    <a:srgbClr val="000000">
                      <a:alpha val="43137"/>
                    </a:srgbClr>
                  </a:outerShdw>
                </a:effectLst>
              </a:rPr>
              <a:t>                                                                                      </a:t>
            </a:r>
            <a:endParaRPr kumimoji="0" lang="en-US" altLang="en-US" sz="1800" b="0" i="0" u="none" strike="noStrike" cap="none" normalizeH="0" baseline="0" dirty="0">
              <a:ln>
                <a:noFill/>
              </a:ln>
              <a:solidFill>
                <a:schemeClr val="bg1"/>
              </a:solidFill>
              <a:effectLst>
                <a:outerShdw blurRad="38100" dist="38100" dir="2700000" algn="tl">
                  <a:srgbClr val="000000">
                    <a:alpha val="43137"/>
                  </a:srgbClr>
                </a:outerShdw>
              </a:effectLst>
            </a:endParaRPr>
          </a:p>
        </p:txBody>
      </p:sp>
      <p:sp>
        <p:nvSpPr>
          <p:cNvPr id="5" name="Rectangle 4"/>
          <p:cNvSpPr/>
          <p:nvPr/>
        </p:nvSpPr>
        <p:spPr>
          <a:xfrm>
            <a:off x="1792468" y="3217038"/>
            <a:ext cx="2885511" cy="1631216"/>
          </a:xfrm>
          <a:prstGeom prst="rect">
            <a:avLst/>
          </a:prstGeom>
        </p:spPr>
        <p:txBody>
          <a:bodyPr wrap="square">
            <a:spAutoFit/>
          </a:bodyPr>
          <a:lstStyle/>
          <a:p>
            <a:pPr lvl="0" eaLnBrk="0" fontAlgn="base" hangingPunct="0">
              <a:spcBef>
                <a:spcPct val="0"/>
              </a:spcBef>
              <a:spcAft>
                <a:spcPct val="0"/>
              </a:spcAft>
            </a:pPr>
            <a:r>
              <a:rPr lang="en-US" altLang="en-US" sz="16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Wasiur</a:t>
            </a:r>
            <a:r>
              <a:rPr lang="en-US" altLang="en-US"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 </a:t>
            </a:r>
            <a:r>
              <a:rPr lang="en-US" altLang="en-US" sz="16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Khuda</a:t>
            </a:r>
            <a:r>
              <a:rPr lang="en-US" altLang="en-US"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16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Bukhsh</a:t>
            </a:r>
            <a:endParaRPr lang="en-US" altLang="en-US"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lvl="0" eaLnBrk="0" fontAlgn="base" hangingPunct="0">
              <a:spcBef>
                <a:spcPct val="0"/>
              </a:spcBef>
              <a:spcAft>
                <a:spcPct val="0"/>
              </a:spcAft>
            </a:pPr>
            <a:r>
              <a:rPr lang="en-US" altLang="en-US" sz="1200" dirty="0" smtClean="0">
                <a:solidFill>
                  <a:schemeClr val="bg1"/>
                </a:solidFill>
                <a:latin typeface="Arial" panose="020B0604020202020204" pitchFamily="34" charset="0"/>
                <a:cs typeface="Arial" panose="020B0604020202020204" pitchFamily="34" charset="0"/>
              </a:rPr>
              <a:t> </a:t>
            </a:r>
            <a:endParaRPr lang="en-US" altLang="en-US" sz="1200" dirty="0">
              <a:solidFill>
                <a:schemeClr val="bg1"/>
              </a:solidFill>
              <a:latin typeface="Arial" panose="020B0604020202020204" pitchFamily="34" charset="0"/>
              <a:cs typeface="Arial" panose="020B0604020202020204" pitchFamily="34" charset="0"/>
            </a:endParaRPr>
          </a:p>
          <a:p>
            <a:pPr lvl="0" eaLnBrk="0" fontAlgn="base" hangingPunct="0">
              <a:spcBef>
                <a:spcPct val="0"/>
              </a:spcBef>
              <a:spcAft>
                <a:spcPct val="0"/>
              </a:spcAft>
            </a:pPr>
            <a:r>
              <a:rPr lang="en-US" altLang="en-US" sz="1200" dirty="0" err="1">
                <a:solidFill>
                  <a:schemeClr val="bg1"/>
                </a:solidFill>
                <a:latin typeface="Arial" panose="020B0604020202020204" pitchFamily="34" charset="0"/>
                <a:cs typeface="Arial" panose="020B0604020202020204" pitchFamily="34" charset="0"/>
              </a:rPr>
              <a:t>Wasiur</a:t>
            </a:r>
            <a:r>
              <a:rPr lang="en-US" altLang="en-US" sz="1200" dirty="0">
                <a:solidFill>
                  <a:schemeClr val="bg1"/>
                </a:solidFill>
                <a:latin typeface="Arial" panose="020B0604020202020204" pitchFamily="34" charset="0"/>
                <a:cs typeface="Arial" panose="020B0604020202020204" pitchFamily="34" charset="0"/>
              </a:rPr>
              <a:t> holds a bachelor’s degree in statistics from the University of Calcutta, a master’s degree in statistics from the Indian Statistical Institute and a PhD from the </a:t>
            </a:r>
            <a:r>
              <a:rPr lang="en-US" altLang="en-US" sz="1200" dirty="0" err="1">
                <a:solidFill>
                  <a:schemeClr val="bg1"/>
                </a:solidFill>
                <a:latin typeface="Arial" panose="020B0604020202020204" pitchFamily="34" charset="0"/>
                <a:cs typeface="Arial" panose="020B0604020202020204" pitchFamily="34" charset="0"/>
              </a:rPr>
              <a:t>Technische</a:t>
            </a:r>
            <a:r>
              <a:rPr lang="en-US" altLang="en-US" sz="1200" dirty="0">
                <a:solidFill>
                  <a:schemeClr val="bg1"/>
                </a:solidFill>
                <a:latin typeface="Arial" panose="020B0604020202020204" pitchFamily="34" charset="0"/>
                <a:cs typeface="Arial" panose="020B0604020202020204" pitchFamily="34" charset="0"/>
              </a:rPr>
              <a:t> </a:t>
            </a:r>
            <a:r>
              <a:rPr lang="en-US" altLang="en-US" sz="1200" dirty="0" err="1">
                <a:solidFill>
                  <a:schemeClr val="bg1"/>
                </a:solidFill>
                <a:latin typeface="Arial" panose="020B0604020202020204" pitchFamily="34" charset="0"/>
                <a:cs typeface="Arial" panose="020B0604020202020204" pitchFamily="34" charset="0"/>
              </a:rPr>
              <a:t>Universitat</a:t>
            </a:r>
            <a:r>
              <a:rPr lang="en-US" altLang="en-US" sz="1200" dirty="0">
                <a:solidFill>
                  <a:schemeClr val="bg1"/>
                </a:solidFill>
                <a:latin typeface="Arial" panose="020B0604020202020204" pitchFamily="34" charset="0"/>
                <a:cs typeface="Arial" panose="020B0604020202020204" pitchFamily="34" charset="0"/>
              </a:rPr>
              <a:t> Darmstadt. H</a:t>
            </a:r>
            <a:endParaRPr lang="en-US" altLang="en-US" sz="1200" dirty="0">
              <a:solidFill>
                <a:schemeClr val="bg1"/>
              </a:solidFill>
              <a:latin typeface="Arial" panose="020B0604020202020204" pitchFamily="34" charset="0"/>
            </a:endParaRPr>
          </a:p>
        </p:txBody>
      </p:sp>
      <p:sp>
        <p:nvSpPr>
          <p:cNvPr id="6" name="Rectangle 5"/>
          <p:cNvSpPr/>
          <p:nvPr/>
        </p:nvSpPr>
        <p:spPr>
          <a:xfrm>
            <a:off x="1792468" y="767010"/>
            <a:ext cx="2514600" cy="1107996"/>
          </a:xfrm>
          <a:prstGeom prst="rect">
            <a:avLst/>
          </a:prstGeom>
        </p:spPr>
        <p:txBody>
          <a:bodyPr wrap="square">
            <a:spAutoFit/>
          </a:bodyPr>
          <a:lstStyle/>
          <a:p>
            <a:pPr lvl="0" eaLnBrk="0" fontAlgn="base" hangingPunct="0">
              <a:spcBef>
                <a:spcPct val="0"/>
              </a:spcBef>
              <a:spcAft>
                <a:spcPct val="0"/>
              </a:spcAft>
            </a:pPr>
            <a:r>
              <a:rPr lang="en-US" sz="1600" b="1" dirty="0">
                <a:solidFill>
                  <a:schemeClr val="bg1"/>
                </a:solidFill>
                <a:effectLst>
                  <a:outerShdw blurRad="38100" dist="38100" dir="2700000" algn="tl">
                    <a:srgbClr val="000000">
                      <a:alpha val="43137"/>
                    </a:srgbClr>
                  </a:outerShdw>
                </a:effectLst>
              </a:rPr>
              <a:t>Yasuko </a:t>
            </a:r>
            <a:r>
              <a:rPr lang="en-US" sz="1600" b="1" dirty="0" err="1" smtClean="0">
                <a:solidFill>
                  <a:schemeClr val="bg1"/>
                </a:solidFill>
                <a:effectLst>
                  <a:outerShdw blurRad="38100" dist="38100" dir="2700000" algn="tl">
                    <a:srgbClr val="000000">
                      <a:alpha val="43137"/>
                    </a:srgbClr>
                  </a:outerShdw>
                </a:effectLst>
              </a:rPr>
              <a:t>Rikihisa</a:t>
            </a:r>
            <a:r>
              <a:rPr lang="en-US" sz="1600" b="1" dirty="0" smtClean="0">
                <a:solidFill>
                  <a:schemeClr val="bg1"/>
                </a:solidFill>
                <a:effectLst>
                  <a:outerShdw blurRad="38100" dist="38100" dir="2700000" algn="tl">
                    <a:srgbClr val="000000">
                      <a:alpha val="43137"/>
                    </a:srgbClr>
                  </a:outerShdw>
                </a:effectLst>
              </a:rPr>
              <a:t> </a:t>
            </a:r>
          </a:p>
          <a:p>
            <a:pPr lvl="0" eaLnBrk="0" fontAlgn="base" hangingPunct="0">
              <a:spcBef>
                <a:spcPct val="0"/>
              </a:spcBef>
              <a:spcAft>
                <a:spcPct val="0"/>
              </a:spcAft>
            </a:pPr>
            <a:endParaRPr lang="en-US" dirty="0">
              <a:solidFill>
                <a:schemeClr val="bg1"/>
              </a:solidFill>
            </a:endParaRPr>
          </a:p>
          <a:p>
            <a:pPr lvl="0" eaLnBrk="0" fontAlgn="base" hangingPunct="0">
              <a:spcBef>
                <a:spcPct val="0"/>
              </a:spcBef>
              <a:spcAft>
                <a:spcPct val="0"/>
              </a:spcAft>
            </a:pPr>
            <a:r>
              <a:rPr lang="en-US" sz="1200" dirty="0" smtClean="0">
                <a:solidFill>
                  <a:schemeClr val="bg1"/>
                </a:solidFill>
              </a:rPr>
              <a:t>University </a:t>
            </a:r>
            <a:r>
              <a:rPr lang="en-US" sz="1200" dirty="0">
                <a:solidFill>
                  <a:schemeClr val="bg1"/>
                </a:solidFill>
              </a:rPr>
              <a:t>Distinguished Professor, College of Veterinary Medicine</a:t>
            </a:r>
            <a:endParaRPr lang="en-US" altLang="en-US" sz="1200" dirty="0">
              <a:solidFill>
                <a:schemeClr val="bg1"/>
              </a:solidFill>
              <a:latin typeface="Arial" panose="020B0604020202020204" pitchFamily="34" charset="0"/>
            </a:endParaRPr>
          </a:p>
        </p:txBody>
      </p:sp>
      <p:sp>
        <p:nvSpPr>
          <p:cNvPr id="7" name="Rectangle 5"/>
          <p:cNvSpPr>
            <a:spLocks noChangeArrowheads="1"/>
          </p:cNvSpPr>
          <p:nvPr/>
        </p:nvSpPr>
        <p:spPr bwMode="auto">
          <a:xfrm>
            <a:off x="5041916" y="250135"/>
            <a:ext cx="3479222" cy="2194498"/>
          </a:xfrm>
          <a:prstGeom prst="rect">
            <a:avLst/>
          </a:prstGeom>
          <a:noFill/>
          <a:ln>
            <a:noFill/>
          </a:ln>
          <a:effectLst/>
          <a:extLst/>
        </p:spPr>
        <p:txBody>
          <a:bodyPr vert="horz" wrap="square" lIns="0" tIns="0" rIns="0" bIns="39675"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9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2018 Innovator of the Year @ OSU</a:t>
            </a:r>
            <a:endParaRPr kumimoji="0" lang="en-US" altLang="en-US" sz="19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dirty="0">
                <a:ln>
                  <a:noFill/>
                </a:ln>
                <a:solidFill>
                  <a:schemeClr val="bg1"/>
                </a:solidFill>
                <a:effectLst>
                  <a:outerShdw blurRad="38100" dist="38100" dir="2700000" algn="tl">
                    <a:srgbClr val="000000">
                      <a:alpha val="43137"/>
                    </a:srgbClr>
                  </a:outerShdw>
                </a:effectLst>
              </a:rPr>
              <a:t>  </a:t>
            </a:r>
            <a:r>
              <a:rPr kumimoji="0" lang="en-US" altLang="en-US" sz="10200" b="0" i="0" u="none" strike="noStrike" cap="none" normalizeH="0" baseline="0" dirty="0">
                <a:ln>
                  <a:noFill/>
                </a:ln>
                <a:solidFill>
                  <a:schemeClr val="bg1"/>
                </a:solidFill>
                <a:effectLst>
                  <a:outerShdw blurRad="38100" dist="38100" dir="2700000" algn="tl">
                    <a:srgbClr val="000000">
                      <a:alpha val="43137"/>
                    </a:srgbClr>
                  </a:outerShdw>
                </a:effectLst>
              </a:rPr>
              <a:t> </a:t>
            </a:r>
            <a:r>
              <a:rPr kumimoji="0" lang="en-US" altLang="en-US" sz="500" b="0" i="0" u="none" strike="noStrike" cap="none" normalizeH="0" baseline="0" dirty="0">
                <a:ln>
                  <a:noFill/>
                </a:ln>
                <a:solidFill>
                  <a:schemeClr val="bg1"/>
                </a:solidFill>
                <a:effectLst>
                  <a:outerShdw blurRad="38100" dist="38100" dir="2700000" algn="tl">
                    <a:srgbClr val="000000">
                      <a:alpha val="43137"/>
                    </a:srgbClr>
                  </a:outerShdw>
                </a:effectLst>
              </a:rPr>
              <a:t>                                                                                         </a:t>
            </a:r>
            <a:endParaRPr kumimoji="0" lang="en-US" altLang="en-US" sz="1800" b="0" i="0" u="none" strike="noStrike" cap="none" normalizeH="0" baseline="0" dirty="0">
              <a:ln>
                <a:noFill/>
              </a:ln>
              <a:solidFill>
                <a:schemeClr val="bg1"/>
              </a:solidFill>
              <a:effectLst>
                <a:outerShdw blurRad="38100" dist="38100" dir="2700000" algn="tl">
                  <a:srgbClr val="000000">
                    <a:alpha val="43137"/>
                  </a:srgbClr>
                </a:outerShdw>
              </a:effectLst>
            </a:endParaRPr>
          </a:p>
        </p:txBody>
      </p:sp>
      <p:sp>
        <p:nvSpPr>
          <p:cNvPr id="8" name="Rectangle 7"/>
          <p:cNvSpPr/>
          <p:nvPr/>
        </p:nvSpPr>
        <p:spPr>
          <a:xfrm>
            <a:off x="5045229" y="750615"/>
            <a:ext cx="2575129" cy="1815882"/>
          </a:xfrm>
          <a:prstGeom prst="rect">
            <a:avLst/>
          </a:prstGeom>
        </p:spPr>
        <p:txBody>
          <a:bodyPr wrap="square">
            <a:spAutoFit/>
          </a:bodyPr>
          <a:lstStyle/>
          <a:p>
            <a:pPr lvl="0" eaLnBrk="0" fontAlgn="base" hangingPunct="0">
              <a:spcBef>
                <a:spcPct val="0"/>
              </a:spcBef>
              <a:spcAft>
                <a:spcPct val="0"/>
              </a:spcAft>
            </a:pPr>
            <a:r>
              <a:rPr lang="en-US" altLang="en-US" sz="1600" b="1" dirty="0">
                <a:solidFill>
                  <a:schemeClr val="bg1"/>
                </a:solidFill>
                <a:effectLst>
                  <a:outerShdw blurRad="38100" dist="38100" dir="2700000" algn="tl">
                    <a:srgbClr val="000000">
                      <a:alpha val="43137"/>
                    </a:srgbClr>
                  </a:outerShdw>
                </a:effectLst>
              </a:rPr>
              <a:t>Katrina Cornish, PhD</a:t>
            </a:r>
          </a:p>
          <a:p>
            <a:pPr lvl="0" eaLnBrk="0" fontAlgn="base" hangingPunct="0">
              <a:spcBef>
                <a:spcPct val="0"/>
              </a:spcBef>
              <a:spcAft>
                <a:spcPct val="0"/>
              </a:spcAft>
            </a:pPr>
            <a:endParaRPr lang="en-US" altLang="en-US" sz="1200" dirty="0">
              <a:solidFill>
                <a:schemeClr val="bg1"/>
              </a:solidFill>
            </a:endParaRPr>
          </a:p>
          <a:p>
            <a:pPr lvl="0" eaLnBrk="0" fontAlgn="base" hangingPunct="0">
              <a:spcBef>
                <a:spcPct val="0"/>
              </a:spcBef>
              <a:spcAft>
                <a:spcPct val="0"/>
              </a:spcAft>
            </a:pPr>
            <a:r>
              <a:rPr lang="en-US" altLang="en-US" sz="1200" dirty="0">
                <a:solidFill>
                  <a:schemeClr val="bg1"/>
                </a:solidFill>
              </a:rPr>
              <a:t>Professor</a:t>
            </a:r>
          </a:p>
          <a:p>
            <a:pPr lvl="0" eaLnBrk="0" fontAlgn="base" hangingPunct="0">
              <a:spcBef>
                <a:spcPct val="0"/>
              </a:spcBef>
              <a:spcAft>
                <a:spcPct val="0"/>
              </a:spcAft>
            </a:pPr>
            <a:r>
              <a:rPr lang="en-US" altLang="en-US" sz="1200" dirty="0">
                <a:solidFill>
                  <a:schemeClr val="bg1"/>
                </a:solidFill>
              </a:rPr>
              <a:t>Ohio Research Scholar/Endowed Chair, </a:t>
            </a:r>
            <a:r>
              <a:rPr lang="en-US" altLang="en-US" sz="1200" dirty="0" err="1">
                <a:solidFill>
                  <a:schemeClr val="bg1"/>
                </a:solidFill>
              </a:rPr>
              <a:t>Bioemergent</a:t>
            </a:r>
            <a:r>
              <a:rPr lang="en-US" altLang="en-US" sz="1200" dirty="0">
                <a:solidFill>
                  <a:schemeClr val="bg1"/>
                </a:solidFill>
              </a:rPr>
              <a:t> Materials</a:t>
            </a:r>
          </a:p>
          <a:p>
            <a:pPr lvl="0" eaLnBrk="0" fontAlgn="base" hangingPunct="0">
              <a:spcBef>
                <a:spcPct val="0"/>
              </a:spcBef>
              <a:spcAft>
                <a:spcPct val="0"/>
              </a:spcAft>
            </a:pPr>
            <a:r>
              <a:rPr lang="en-US" altLang="en-US" sz="1200" dirty="0">
                <a:solidFill>
                  <a:schemeClr val="bg1"/>
                </a:solidFill>
              </a:rPr>
              <a:t>Department of Horticulture and Crop Science</a:t>
            </a:r>
          </a:p>
          <a:p>
            <a:pPr lvl="0" eaLnBrk="0" fontAlgn="base" hangingPunct="0">
              <a:spcBef>
                <a:spcPct val="0"/>
              </a:spcBef>
              <a:spcAft>
                <a:spcPct val="0"/>
              </a:spcAft>
            </a:pPr>
            <a:r>
              <a:rPr lang="en-US" altLang="en-US" sz="1200" dirty="0">
                <a:solidFill>
                  <a:schemeClr val="bg1"/>
                </a:solidFill>
              </a:rPr>
              <a:t>College of Food, Agricultural, and Environmental Sciences </a:t>
            </a:r>
            <a:endParaRPr lang="en-US" altLang="en-US" sz="1200" dirty="0">
              <a:solidFill>
                <a:schemeClr val="bg1"/>
              </a:solidFill>
              <a:latin typeface="Arial" panose="020B0604020202020204" pitchFamily="34" charset="0"/>
            </a:endParaRPr>
          </a:p>
        </p:txBody>
      </p:sp>
      <p:sp>
        <p:nvSpPr>
          <p:cNvPr id="11" name="Title 1"/>
          <p:cNvSpPr>
            <a:spLocks noGrp="1"/>
          </p:cNvSpPr>
          <p:nvPr>
            <p:ph type="title"/>
          </p:nvPr>
        </p:nvSpPr>
        <p:spPr>
          <a:xfrm>
            <a:off x="5041916" y="3230845"/>
            <a:ext cx="3867902" cy="1222511"/>
          </a:xfrm>
          <a:solidFill>
            <a:srgbClr val="BE1900"/>
          </a:solidFill>
          <a:ln>
            <a:solidFill>
              <a:srgbClr val="BE1900"/>
            </a:solidFill>
          </a:ln>
        </p:spPr>
        <p:txBody>
          <a:bodyPr/>
          <a:lstStyle/>
          <a:p>
            <a:r>
              <a:rPr lang="en-US" dirty="0">
                <a:solidFill>
                  <a:schemeClr val="bg1"/>
                </a:solidFill>
                <a:effectLst>
                  <a:outerShdw blurRad="38100" dist="38100" dir="2700000" algn="tl">
                    <a:srgbClr val="000000">
                      <a:alpha val="43137"/>
                    </a:srgbClr>
                  </a:outerShdw>
                </a:effectLst>
              </a:rPr>
              <a:t>Who are our faculty?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0943" y="1014077"/>
            <a:ext cx="1122219" cy="1371600"/>
          </a:xfrm>
          <a:prstGeom prst="rect">
            <a:avLst/>
          </a:prstGeom>
        </p:spPr>
      </p:pic>
      <p:sp>
        <p:nvSpPr>
          <p:cNvPr id="9" name="Rectangle 8"/>
          <p:cNvSpPr/>
          <p:nvPr/>
        </p:nvSpPr>
        <p:spPr>
          <a:xfrm>
            <a:off x="137606" y="2701507"/>
            <a:ext cx="4838184" cy="384721"/>
          </a:xfrm>
          <a:prstGeom prst="rect">
            <a:avLst/>
          </a:prstGeom>
        </p:spPr>
        <p:txBody>
          <a:bodyPr wrap="none">
            <a:spAutoFit/>
          </a:bodyPr>
          <a:lstStyle/>
          <a:p>
            <a:r>
              <a:rPr lang="en-US" altLang="en-US" sz="1900" b="1" dirty="0">
                <a:solidFill>
                  <a:schemeClr val="bg1"/>
                </a:solidFill>
                <a:effectLst>
                  <a:outerShdw blurRad="38100" dist="38100" dir="2700000" algn="tl">
                    <a:srgbClr val="000000">
                      <a:alpha val="43137"/>
                    </a:srgbClr>
                  </a:outerShdw>
                </a:effectLst>
                <a:cs typeface="Arial" panose="020B0604020202020204" pitchFamily="34" charset="0"/>
              </a:rPr>
              <a:t>2019 President’s </a:t>
            </a:r>
            <a:r>
              <a:rPr lang="en-US" altLang="en-US" sz="1900" b="1" dirty="0" smtClean="0">
                <a:solidFill>
                  <a:schemeClr val="bg1"/>
                </a:solidFill>
                <a:effectLst>
                  <a:outerShdw blurRad="38100" dist="38100" dir="2700000" algn="tl">
                    <a:srgbClr val="000000">
                      <a:alpha val="43137"/>
                    </a:srgbClr>
                  </a:outerShdw>
                </a:effectLst>
                <a:cs typeface="Arial" panose="020B0604020202020204" pitchFamily="34" charset="0"/>
              </a:rPr>
              <a:t>Postdoctoral Scholar </a:t>
            </a:r>
            <a:endParaRPr lang="en-US" sz="1900" dirty="0">
              <a:solidFill>
                <a:schemeClr val="bg1"/>
              </a:solidFill>
              <a:effectLst>
                <a:outerShdw blurRad="38100" dist="38100" dir="2700000" algn="tl">
                  <a:srgbClr val="000000">
                    <a:alpha val="43137"/>
                  </a:srgbClr>
                </a:outerShdw>
              </a:effectLst>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700" y="3230845"/>
            <a:ext cx="1288500" cy="1593054"/>
          </a:xfrm>
          <a:prstGeom prst="rect">
            <a:avLst/>
          </a:prstGeom>
        </p:spPr>
      </p:pic>
      <p:pic>
        <p:nvPicPr>
          <p:cNvPr id="12" name="Picture 11"/>
          <p:cNvPicPr>
            <a:picLocks noChangeAspect="1"/>
          </p:cNvPicPr>
          <p:nvPr/>
        </p:nvPicPr>
        <p:blipFill>
          <a:blip r:embed="rId5"/>
          <a:stretch>
            <a:fillRect/>
          </a:stretch>
        </p:blipFill>
        <p:spPr>
          <a:xfrm>
            <a:off x="491181" y="750615"/>
            <a:ext cx="1102393" cy="1828800"/>
          </a:xfrm>
          <a:prstGeom prst="rect">
            <a:avLst/>
          </a:prstGeom>
        </p:spPr>
      </p:pic>
    </p:spTree>
    <p:extLst>
      <p:ext uri="{BB962C8B-B14F-4D97-AF65-F5344CB8AC3E}">
        <p14:creationId xmlns:p14="http://schemas.microsoft.com/office/powerpoint/2010/main" val="25564436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2991" b="3241"/>
          <a:stretch/>
        </p:blipFill>
        <p:spPr>
          <a:xfrm>
            <a:off x="1752600" y="209550"/>
            <a:ext cx="6105363" cy="4800600"/>
          </a:xfrm>
          <a:prstGeom prst="rect">
            <a:avLst/>
          </a:prstGeom>
          <a:ln>
            <a:noFill/>
          </a:ln>
          <a:effectLst>
            <a:softEdge rad="112500"/>
          </a:effectLst>
        </p:spPr>
      </p:pic>
      <p:sp>
        <p:nvSpPr>
          <p:cNvPr id="4" name="Rectangle 3"/>
          <p:cNvSpPr/>
          <p:nvPr/>
        </p:nvSpPr>
        <p:spPr>
          <a:xfrm>
            <a:off x="5105400" y="4476750"/>
            <a:ext cx="2557110" cy="307777"/>
          </a:xfrm>
          <a:prstGeom prst="rect">
            <a:avLst/>
          </a:prstGeom>
        </p:spPr>
        <p:txBody>
          <a:bodyPr wrap="none">
            <a:spAutoFit/>
          </a:bodyPr>
          <a:lstStyle/>
          <a:p>
            <a:r>
              <a:rPr lang="en-US" dirty="0">
                <a:solidFill>
                  <a:srgbClr val="888888"/>
                </a:solidFill>
                <a:effectLst>
                  <a:outerShdw blurRad="38100" dist="38100" dir="2700000" algn="tl">
                    <a:srgbClr val="000000">
                      <a:alpha val="43137"/>
                    </a:srgbClr>
                  </a:outerShdw>
                </a:effectLst>
                <a:latin typeface="Tahoma" panose="020B0604030504040204" pitchFamily="34" charset="0"/>
              </a:rPr>
              <a:t>Credit: Courtesy of TNS, 2018</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667651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blind man and elepha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442" y="808486"/>
            <a:ext cx="5402715" cy="396949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3352800" y="154658"/>
            <a:ext cx="6286500" cy="544332"/>
          </a:xfrm>
          <a:prstGeom prst="rect">
            <a:avLst/>
          </a:prstGeom>
        </p:spPr>
        <p:txBody>
          <a:bodyPr/>
          <a:lstStyle>
            <a:defPPr marR="0" lvl="0" algn="l" rtl="0">
              <a:lnSpc>
                <a:spcPct val="100000"/>
              </a:lnSpc>
              <a:spcBef>
                <a:spcPts val="0"/>
              </a:spcBef>
              <a:spcAft>
                <a:spcPts val="0"/>
              </a:spcAft>
            </a:defPPr>
            <a:lvl1pPr marL="0" marR="0" lvl="0" indent="0" algn="l" defTabSz="914400" rtl="0" eaLnBrk="1" fontAlgn="auto" latinLnBrk="0" hangingPunct="1">
              <a:lnSpc>
                <a:spcPct val="100000"/>
              </a:lnSpc>
              <a:spcBef>
                <a:spcPts val="0"/>
              </a:spcBef>
              <a:spcAft>
                <a:spcPts val="0"/>
              </a:spcAft>
              <a:buClr>
                <a:schemeClr val="dk1"/>
              </a:buClr>
              <a:buSzPct val="100000"/>
              <a:buFontTx/>
              <a:buNone/>
              <a:tabLst/>
              <a:defRPr sz="3600" b="0" i="0" u="none" strike="noStrike" cap="none" baseline="0">
                <a:solidFill>
                  <a:srgbClr val="000000"/>
                </a:solidFill>
                <a:latin typeface="Arial"/>
                <a:ea typeface="Arial"/>
                <a:cs typeface="Arial"/>
                <a:sym typeface="Arial"/>
              </a:defRPr>
            </a:lvl1pPr>
          </a:lstStyle>
          <a:p>
            <a:r>
              <a:rPr lang="en-US" sz="2400" b="1" dirty="0">
                <a:solidFill>
                  <a:srgbClr val="00B050"/>
                </a:solidFill>
                <a:effectLst>
                  <a:outerShdw blurRad="38100" dist="38100" dir="2700000" algn="tl">
                    <a:srgbClr val="000000">
                      <a:alpha val="43137"/>
                    </a:srgbClr>
                  </a:outerShdw>
                </a:effectLst>
                <a:latin typeface="+mn-lt"/>
              </a:rPr>
              <a:t>PERCEPTION AND DEFINITIONS FOR</a:t>
            </a:r>
          </a:p>
        </p:txBody>
      </p:sp>
      <p:sp>
        <p:nvSpPr>
          <p:cNvPr id="6" name="Text Placeholder 1">
            <a:extLst>
              <a:ext uri="{FF2B5EF4-FFF2-40B4-BE49-F238E27FC236}">
                <a16:creationId xmlns:a16="http://schemas.microsoft.com/office/drawing/2014/main" id="{79C1D661-D08B-E847-95A3-A360D8FD9240}"/>
              </a:ext>
            </a:extLst>
          </p:cNvPr>
          <p:cNvSpPr txBox="1">
            <a:spLocks/>
          </p:cNvSpPr>
          <p:nvPr/>
        </p:nvSpPr>
        <p:spPr>
          <a:xfrm>
            <a:off x="5857874" y="421593"/>
            <a:ext cx="2834640" cy="1637096"/>
          </a:xfrm>
          <a:prstGeom prst="rect">
            <a:avLst/>
          </a:prstGeom>
        </p:spPr>
        <p:txBody>
          <a:bodyPr anchor="t"/>
          <a:lstStyle>
            <a:defPPr marR="0" lvl="0" algn="l" rtl="0">
              <a:lnSpc>
                <a:spcPct val="100000"/>
              </a:lnSpc>
              <a:spcBef>
                <a:spcPts val="0"/>
              </a:spcBef>
              <a:spcAft>
                <a:spcPts val="0"/>
              </a:spcAft>
            </a:defPPr>
            <a:lvl1pPr marR="0" lvl="0" algn="r" rtl="0">
              <a:lnSpc>
                <a:spcPct val="100000"/>
              </a:lnSpc>
              <a:spcBef>
                <a:spcPts val="0"/>
              </a:spcBef>
              <a:spcAft>
                <a:spcPts val="0"/>
              </a:spcAft>
              <a:buNone/>
              <a:defRPr sz="3600" b="0" i="0" u="none" strike="noStrike" cap="none">
                <a:solidFill>
                  <a:schemeClr val="tx1">
                    <a:lumMod val="65000"/>
                    <a:lumOff val="35000"/>
                  </a:schemeClr>
                </a:solidFill>
                <a:latin typeface="Oswald" panose="020B0604020202020204" charset="0"/>
                <a:ea typeface="Arial"/>
                <a:cs typeface="Arial"/>
                <a:sym typeface="Arial"/>
              </a:defRPr>
            </a:lvl1pPr>
            <a:lvl2pPr marR="0" lvl="1" algn="r" rtl="0">
              <a:lnSpc>
                <a:spcPct val="100000"/>
              </a:lnSpc>
              <a:spcBef>
                <a:spcPts val="0"/>
              </a:spcBef>
              <a:spcAft>
                <a:spcPts val="0"/>
              </a:spcAft>
              <a:buNone/>
              <a:defRPr sz="3000" b="0" i="0" u="none" strike="noStrike" cap="none">
                <a:solidFill>
                  <a:schemeClr val="tx1">
                    <a:lumMod val="65000"/>
                    <a:lumOff val="35000"/>
                  </a:schemeClr>
                </a:solidFill>
                <a:latin typeface="Raleway" panose="020B0604020202020204" charset="0"/>
                <a:ea typeface="Arial"/>
                <a:cs typeface="Arial"/>
                <a:sym typeface="Arial"/>
              </a:defRPr>
            </a:lvl2pPr>
            <a:lvl3pPr marR="0" lvl="2" algn="r" rtl="0">
              <a:lnSpc>
                <a:spcPct val="100000"/>
              </a:lnSpc>
              <a:spcBef>
                <a:spcPts val="0"/>
              </a:spcBef>
              <a:spcAft>
                <a:spcPts val="0"/>
              </a:spcAft>
              <a:buNone/>
              <a:defRPr sz="1400" b="0" i="0" u="none" strike="noStrike" cap="none">
                <a:solidFill>
                  <a:schemeClr val="tx1">
                    <a:lumMod val="65000"/>
                    <a:lumOff val="35000"/>
                  </a:schemeClr>
                </a:solidFill>
                <a:latin typeface="Oswald" panose="020B0604020202020204" charset="0"/>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lnSpc>
                <a:spcPct val="300000"/>
              </a:lnSpc>
            </a:pPr>
            <a:r>
              <a:rPr lang="en-US" sz="2400" b="1" dirty="0" smtClean="0">
                <a:solidFill>
                  <a:srgbClr val="881D5E"/>
                </a:solidFill>
                <a:latin typeface="+mn-lt"/>
                <a:ea typeface="Century Gothic" charset="0"/>
                <a:cs typeface="Century Gothic" charset="0"/>
              </a:rPr>
              <a:t>EQUITY</a:t>
            </a:r>
            <a:endParaRPr lang="en-US" sz="2400" b="1" dirty="0">
              <a:solidFill>
                <a:srgbClr val="881D5E"/>
              </a:solidFill>
              <a:latin typeface="+mn-lt"/>
              <a:ea typeface="Century Gothic" charset="0"/>
              <a:cs typeface="Century Gothic" charset="0"/>
            </a:endParaRPr>
          </a:p>
        </p:txBody>
      </p:sp>
      <p:sp>
        <p:nvSpPr>
          <p:cNvPr id="8" name="Text Placeholder 1">
            <a:extLst>
              <a:ext uri="{FF2B5EF4-FFF2-40B4-BE49-F238E27FC236}">
                <a16:creationId xmlns:a16="http://schemas.microsoft.com/office/drawing/2014/main" id="{79C1D661-D08B-E847-95A3-A360D8FD9240}"/>
              </a:ext>
            </a:extLst>
          </p:cNvPr>
          <p:cNvSpPr txBox="1">
            <a:spLocks/>
          </p:cNvSpPr>
          <p:nvPr/>
        </p:nvSpPr>
        <p:spPr>
          <a:xfrm>
            <a:off x="5857874" y="1504950"/>
            <a:ext cx="2834640" cy="1637096"/>
          </a:xfrm>
          <a:prstGeom prst="rect">
            <a:avLst/>
          </a:prstGeom>
        </p:spPr>
        <p:txBody>
          <a:bodyPr anchor="t"/>
          <a:lstStyle>
            <a:defPPr marR="0" lvl="0" algn="l" rtl="0">
              <a:lnSpc>
                <a:spcPct val="100000"/>
              </a:lnSpc>
              <a:spcBef>
                <a:spcPts val="0"/>
              </a:spcBef>
              <a:spcAft>
                <a:spcPts val="0"/>
              </a:spcAft>
            </a:defPPr>
            <a:lvl1pPr marR="0" lvl="0" algn="r" rtl="0">
              <a:lnSpc>
                <a:spcPct val="100000"/>
              </a:lnSpc>
              <a:spcBef>
                <a:spcPts val="0"/>
              </a:spcBef>
              <a:spcAft>
                <a:spcPts val="0"/>
              </a:spcAft>
              <a:buNone/>
              <a:defRPr sz="3600" b="0" i="0" u="none" strike="noStrike" cap="none">
                <a:solidFill>
                  <a:schemeClr val="tx1">
                    <a:lumMod val="65000"/>
                    <a:lumOff val="35000"/>
                  </a:schemeClr>
                </a:solidFill>
                <a:latin typeface="Oswald" panose="020B0604020202020204" charset="0"/>
                <a:ea typeface="Arial"/>
                <a:cs typeface="Arial"/>
                <a:sym typeface="Arial"/>
              </a:defRPr>
            </a:lvl1pPr>
            <a:lvl2pPr marR="0" lvl="1" algn="r" rtl="0">
              <a:lnSpc>
                <a:spcPct val="100000"/>
              </a:lnSpc>
              <a:spcBef>
                <a:spcPts val="0"/>
              </a:spcBef>
              <a:spcAft>
                <a:spcPts val="0"/>
              </a:spcAft>
              <a:buNone/>
              <a:defRPr sz="3000" b="0" i="0" u="none" strike="noStrike" cap="none">
                <a:solidFill>
                  <a:schemeClr val="tx1">
                    <a:lumMod val="65000"/>
                    <a:lumOff val="35000"/>
                  </a:schemeClr>
                </a:solidFill>
                <a:latin typeface="Raleway" panose="020B0604020202020204" charset="0"/>
                <a:ea typeface="Arial"/>
                <a:cs typeface="Arial"/>
                <a:sym typeface="Arial"/>
              </a:defRPr>
            </a:lvl2pPr>
            <a:lvl3pPr marR="0" lvl="2" algn="r" rtl="0">
              <a:lnSpc>
                <a:spcPct val="100000"/>
              </a:lnSpc>
              <a:spcBef>
                <a:spcPts val="0"/>
              </a:spcBef>
              <a:spcAft>
                <a:spcPts val="0"/>
              </a:spcAft>
              <a:buNone/>
              <a:defRPr sz="1400" b="0" i="0" u="none" strike="noStrike" cap="none">
                <a:solidFill>
                  <a:schemeClr val="tx1">
                    <a:lumMod val="65000"/>
                    <a:lumOff val="35000"/>
                  </a:schemeClr>
                </a:solidFill>
                <a:latin typeface="Oswald" panose="020B0604020202020204" charset="0"/>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lnSpc>
                <a:spcPct val="300000"/>
              </a:lnSpc>
            </a:pPr>
            <a:r>
              <a:rPr lang="en-US" sz="2400" b="1" dirty="0" smtClean="0">
                <a:solidFill>
                  <a:srgbClr val="881D5E"/>
                </a:solidFill>
                <a:latin typeface="+mn-lt"/>
                <a:ea typeface="Century Gothic" charset="0"/>
                <a:cs typeface="Century Gothic" charset="0"/>
              </a:rPr>
              <a:t>DIVERSITY</a:t>
            </a:r>
            <a:endParaRPr lang="en-US" sz="2400" b="1" dirty="0">
              <a:solidFill>
                <a:srgbClr val="881D5E"/>
              </a:solidFill>
              <a:latin typeface="+mn-lt"/>
              <a:ea typeface="Century Gothic" charset="0"/>
              <a:cs typeface="Century Gothic" charset="0"/>
            </a:endParaRPr>
          </a:p>
        </p:txBody>
      </p:sp>
      <p:sp>
        <p:nvSpPr>
          <p:cNvPr id="9" name="Text Placeholder 1">
            <a:extLst>
              <a:ext uri="{FF2B5EF4-FFF2-40B4-BE49-F238E27FC236}">
                <a16:creationId xmlns:a16="http://schemas.microsoft.com/office/drawing/2014/main" id="{79C1D661-D08B-E847-95A3-A360D8FD9240}"/>
              </a:ext>
            </a:extLst>
          </p:cNvPr>
          <p:cNvSpPr txBox="1">
            <a:spLocks/>
          </p:cNvSpPr>
          <p:nvPr/>
        </p:nvSpPr>
        <p:spPr>
          <a:xfrm>
            <a:off x="5828241" y="2629609"/>
            <a:ext cx="2834640" cy="1637096"/>
          </a:xfrm>
          <a:prstGeom prst="rect">
            <a:avLst/>
          </a:prstGeom>
        </p:spPr>
        <p:txBody>
          <a:bodyPr anchor="t"/>
          <a:lstStyle>
            <a:defPPr marR="0" lvl="0" algn="l" rtl="0">
              <a:lnSpc>
                <a:spcPct val="100000"/>
              </a:lnSpc>
              <a:spcBef>
                <a:spcPts val="0"/>
              </a:spcBef>
              <a:spcAft>
                <a:spcPts val="0"/>
              </a:spcAft>
            </a:defPPr>
            <a:lvl1pPr marR="0" lvl="0" algn="r" rtl="0">
              <a:lnSpc>
                <a:spcPct val="100000"/>
              </a:lnSpc>
              <a:spcBef>
                <a:spcPts val="0"/>
              </a:spcBef>
              <a:spcAft>
                <a:spcPts val="0"/>
              </a:spcAft>
              <a:buNone/>
              <a:defRPr sz="3600" b="0" i="0" u="none" strike="noStrike" cap="none">
                <a:solidFill>
                  <a:schemeClr val="tx1">
                    <a:lumMod val="65000"/>
                    <a:lumOff val="35000"/>
                  </a:schemeClr>
                </a:solidFill>
                <a:latin typeface="Oswald" panose="020B0604020202020204" charset="0"/>
                <a:ea typeface="Arial"/>
                <a:cs typeface="Arial"/>
                <a:sym typeface="Arial"/>
              </a:defRPr>
            </a:lvl1pPr>
            <a:lvl2pPr marR="0" lvl="1" algn="r" rtl="0">
              <a:lnSpc>
                <a:spcPct val="100000"/>
              </a:lnSpc>
              <a:spcBef>
                <a:spcPts val="0"/>
              </a:spcBef>
              <a:spcAft>
                <a:spcPts val="0"/>
              </a:spcAft>
              <a:buNone/>
              <a:defRPr sz="3000" b="0" i="0" u="none" strike="noStrike" cap="none">
                <a:solidFill>
                  <a:schemeClr val="tx1">
                    <a:lumMod val="65000"/>
                    <a:lumOff val="35000"/>
                  </a:schemeClr>
                </a:solidFill>
                <a:latin typeface="Raleway" panose="020B0604020202020204" charset="0"/>
                <a:ea typeface="Arial"/>
                <a:cs typeface="Arial"/>
                <a:sym typeface="Arial"/>
              </a:defRPr>
            </a:lvl2pPr>
            <a:lvl3pPr marR="0" lvl="2" algn="r" rtl="0">
              <a:lnSpc>
                <a:spcPct val="100000"/>
              </a:lnSpc>
              <a:spcBef>
                <a:spcPts val="0"/>
              </a:spcBef>
              <a:spcAft>
                <a:spcPts val="0"/>
              </a:spcAft>
              <a:buNone/>
              <a:defRPr sz="1400" b="0" i="0" u="none" strike="noStrike" cap="none">
                <a:solidFill>
                  <a:schemeClr val="tx1">
                    <a:lumMod val="65000"/>
                    <a:lumOff val="35000"/>
                  </a:schemeClr>
                </a:solidFill>
                <a:latin typeface="Oswald" panose="020B0604020202020204" charset="0"/>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lnSpc>
                <a:spcPct val="300000"/>
              </a:lnSpc>
            </a:pPr>
            <a:r>
              <a:rPr lang="en-US" sz="2400" b="1" dirty="0" smtClean="0">
                <a:solidFill>
                  <a:srgbClr val="881D5E"/>
                </a:solidFill>
                <a:latin typeface="+mn-lt"/>
                <a:ea typeface="Century Gothic" charset="0"/>
                <a:cs typeface="Century Gothic" charset="0"/>
              </a:rPr>
              <a:t>INCLUSON</a:t>
            </a:r>
            <a:endParaRPr lang="en-US" sz="2400" b="1" dirty="0">
              <a:solidFill>
                <a:srgbClr val="881D5E"/>
              </a:solidFill>
              <a:latin typeface="+mn-lt"/>
              <a:ea typeface="Century Gothic" charset="0"/>
              <a:cs typeface="Century Gothic" charset="0"/>
            </a:endParaRPr>
          </a:p>
        </p:txBody>
      </p:sp>
      <p:sp>
        <p:nvSpPr>
          <p:cNvPr id="10" name="Text Placeholder 1">
            <a:extLst>
              <a:ext uri="{FF2B5EF4-FFF2-40B4-BE49-F238E27FC236}">
                <a16:creationId xmlns:a16="http://schemas.microsoft.com/office/drawing/2014/main" id="{79C1D661-D08B-E847-95A3-A360D8FD9240}"/>
              </a:ext>
            </a:extLst>
          </p:cNvPr>
          <p:cNvSpPr txBox="1">
            <a:spLocks/>
          </p:cNvSpPr>
          <p:nvPr/>
        </p:nvSpPr>
        <p:spPr>
          <a:xfrm>
            <a:off x="5864734" y="3712966"/>
            <a:ext cx="2834640" cy="1637096"/>
          </a:xfrm>
          <a:prstGeom prst="rect">
            <a:avLst/>
          </a:prstGeom>
        </p:spPr>
        <p:txBody>
          <a:bodyPr anchor="t"/>
          <a:lstStyle>
            <a:defPPr marR="0" lvl="0" algn="l" rtl="0">
              <a:lnSpc>
                <a:spcPct val="100000"/>
              </a:lnSpc>
              <a:spcBef>
                <a:spcPts val="0"/>
              </a:spcBef>
              <a:spcAft>
                <a:spcPts val="0"/>
              </a:spcAft>
            </a:defPPr>
            <a:lvl1pPr marR="0" lvl="0" algn="r" rtl="0">
              <a:lnSpc>
                <a:spcPct val="100000"/>
              </a:lnSpc>
              <a:spcBef>
                <a:spcPts val="0"/>
              </a:spcBef>
              <a:spcAft>
                <a:spcPts val="0"/>
              </a:spcAft>
              <a:buNone/>
              <a:defRPr sz="3600" b="0" i="0" u="none" strike="noStrike" cap="none">
                <a:solidFill>
                  <a:schemeClr val="tx1">
                    <a:lumMod val="65000"/>
                    <a:lumOff val="35000"/>
                  </a:schemeClr>
                </a:solidFill>
                <a:latin typeface="Oswald" panose="020B0604020202020204" charset="0"/>
                <a:ea typeface="Arial"/>
                <a:cs typeface="Arial"/>
                <a:sym typeface="Arial"/>
              </a:defRPr>
            </a:lvl1pPr>
            <a:lvl2pPr marR="0" lvl="1" algn="r" rtl="0">
              <a:lnSpc>
                <a:spcPct val="100000"/>
              </a:lnSpc>
              <a:spcBef>
                <a:spcPts val="0"/>
              </a:spcBef>
              <a:spcAft>
                <a:spcPts val="0"/>
              </a:spcAft>
              <a:buNone/>
              <a:defRPr sz="3000" b="0" i="0" u="none" strike="noStrike" cap="none">
                <a:solidFill>
                  <a:schemeClr val="tx1">
                    <a:lumMod val="65000"/>
                    <a:lumOff val="35000"/>
                  </a:schemeClr>
                </a:solidFill>
                <a:latin typeface="Raleway" panose="020B0604020202020204" charset="0"/>
                <a:ea typeface="Arial"/>
                <a:cs typeface="Arial"/>
                <a:sym typeface="Arial"/>
              </a:defRPr>
            </a:lvl2pPr>
            <a:lvl3pPr marR="0" lvl="2" algn="r" rtl="0">
              <a:lnSpc>
                <a:spcPct val="100000"/>
              </a:lnSpc>
              <a:spcBef>
                <a:spcPts val="0"/>
              </a:spcBef>
              <a:spcAft>
                <a:spcPts val="0"/>
              </a:spcAft>
              <a:buNone/>
              <a:defRPr sz="1400" b="0" i="0" u="none" strike="noStrike" cap="none">
                <a:solidFill>
                  <a:schemeClr val="tx1">
                    <a:lumMod val="65000"/>
                    <a:lumOff val="35000"/>
                  </a:schemeClr>
                </a:solidFill>
                <a:latin typeface="Oswald" panose="020B0604020202020204" charset="0"/>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lnSpc>
                <a:spcPct val="300000"/>
              </a:lnSpc>
            </a:pPr>
            <a:r>
              <a:rPr lang="en-US" sz="2400" b="1" dirty="0" smtClean="0">
                <a:solidFill>
                  <a:srgbClr val="881D5E"/>
                </a:solidFill>
                <a:latin typeface="+mn-lt"/>
                <a:ea typeface="Century Gothic" charset="0"/>
                <a:cs typeface="Century Gothic" charset="0"/>
              </a:rPr>
              <a:t>SOCIAL </a:t>
            </a:r>
            <a:r>
              <a:rPr lang="en-US" sz="2400" b="1" dirty="0">
                <a:solidFill>
                  <a:srgbClr val="881D5E"/>
                </a:solidFill>
                <a:latin typeface="+mn-lt"/>
                <a:ea typeface="Century Gothic" charset="0"/>
                <a:cs typeface="Century Gothic" charset="0"/>
              </a:rPr>
              <a:t>JUSTICE</a:t>
            </a:r>
          </a:p>
        </p:txBody>
      </p:sp>
    </p:spTree>
    <p:extLst>
      <p:ext uri="{BB962C8B-B14F-4D97-AF65-F5344CB8AC3E}">
        <p14:creationId xmlns:p14="http://schemas.microsoft.com/office/powerpoint/2010/main" val="6598024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blind man and elepha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442" y="808486"/>
            <a:ext cx="5402715" cy="396949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3352800" y="154658"/>
            <a:ext cx="6286500" cy="544332"/>
          </a:xfrm>
          <a:prstGeom prst="rect">
            <a:avLst/>
          </a:prstGeom>
        </p:spPr>
        <p:txBody>
          <a:bodyPr/>
          <a:lstStyle>
            <a:defPPr marR="0" lvl="0" algn="l" rtl="0">
              <a:lnSpc>
                <a:spcPct val="100000"/>
              </a:lnSpc>
              <a:spcBef>
                <a:spcPts val="0"/>
              </a:spcBef>
              <a:spcAft>
                <a:spcPts val="0"/>
              </a:spcAft>
            </a:defPPr>
            <a:lvl1pPr marL="0" marR="0" lvl="0" indent="0" algn="l" defTabSz="914400" rtl="0" eaLnBrk="1" fontAlgn="auto" latinLnBrk="0" hangingPunct="1">
              <a:lnSpc>
                <a:spcPct val="100000"/>
              </a:lnSpc>
              <a:spcBef>
                <a:spcPts val="0"/>
              </a:spcBef>
              <a:spcAft>
                <a:spcPts val="0"/>
              </a:spcAft>
              <a:buClr>
                <a:schemeClr val="dk1"/>
              </a:buClr>
              <a:buSzPct val="100000"/>
              <a:buFontTx/>
              <a:buNone/>
              <a:tabLst/>
              <a:defRPr sz="3600" b="0" i="0" u="none" strike="noStrike" cap="none" baseline="0">
                <a:solidFill>
                  <a:srgbClr val="000000"/>
                </a:solidFill>
                <a:latin typeface="Arial"/>
                <a:ea typeface="Arial"/>
                <a:cs typeface="Arial"/>
                <a:sym typeface="Arial"/>
              </a:defRPr>
            </a:lvl1pPr>
          </a:lstStyle>
          <a:p>
            <a:r>
              <a:rPr lang="en-US" sz="2400" b="1" dirty="0">
                <a:solidFill>
                  <a:srgbClr val="00B050"/>
                </a:solidFill>
                <a:effectLst>
                  <a:outerShdw blurRad="38100" dist="38100" dir="2700000" algn="tl">
                    <a:srgbClr val="000000">
                      <a:alpha val="43137"/>
                    </a:srgbClr>
                  </a:outerShdw>
                </a:effectLst>
                <a:latin typeface="+mn-lt"/>
              </a:rPr>
              <a:t>PERCEPTION AND DEFINITIONS FOR</a:t>
            </a:r>
          </a:p>
        </p:txBody>
      </p:sp>
      <p:sp>
        <p:nvSpPr>
          <p:cNvPr id="6" name="Text Placeholder 1">
            <a:extLst>
              <a:ext uri="{FF2B5EF4-FFF2-40B4-BE49-F238E27FC236}">
                <a16:creationId xmlns:a16="http://schemas.microsoft.com/office/drawing/2014/main" id="{79C1D661-D08B-E847-95A3-A360D8FD9240}"/>
              </a:ext>
            </a:extLst>
          </p:cNvPr>
          <p:cNvSpPr txBox="1">
            <a:spLocks/>
          </p:cNvSpPr>
          <p:nvPr/>
        </p:nvSpPr>
        <p:spPr>
          <a:xfrm>
            <a:off x="5857874" y="421593"/>
            <a:ext cx="2834640" cy="1637096"/>
          </a:xfrm>
          <a:prstGeom prst="rect">
            <a:avLst/>
          </a:prstGeom>
        </p:spPr>
        <p:txBody>
          <a:bodyPr anchor="t"/>
          <a:lstStyle>
            <a:defPPr marR="0" lvl="0" algn="l" rtl="0">
              <a:lnSpc>
                <a:spcPct val="100000"/>
              </a:lnSpc>
              <a:spcBef>
                <a:spcPts val="0"/>
              </a:spcBef>
              <a:spcAft>
                <a:spcPts val="0"/>
              </a:spcAft>
            </a:defPPr>
            <a:lvl1pPr marR="0" lvl="0" algn="r" rtl="0">
              <a:lnSpc>
                <a:spcPct val="100000"/>
              </a:lnSpc>
              <a:spcBef>
                <a:spcPts val="0"/>
              </a:spcBef>
              <a:spcAft>
                <a:spcPts val="0"/>
              </a:spcAft>
              <a:buNone/>
              <a:defRPr sz="3600" b="0" i="0" u="none" strike="noStrike" cap="none">
                <a:solidFill>
                  <a:schemeClr val="tx1">
                    <a:lumMod val="65000"/>
                    <a:lumOff val="35000"/>
                  </a:schemeClr>
                </a:solidFill>
                <a:latin typeface="Oswald" panose="020B0604020202020204" charset="0"/>
                <a:ea typeface="Arial"/>
                <a:cs typeface="Arial"/>
                <a:sym typeface="Arial"/>
              </a:defRPr>
            </a:lvl1pPr>
            <a:lvl2pPr marR="0" lvl="1" algn="r" rtl="0">
              <a:lnSpc>
                <a:spcPct val="100000"/>
              </a:lnSpc>
              <a:spcBef>
                <a:spcPts val="0"/>
              </a:spcBef>
              <a:spcAft>
                <a:spcPts val="0"/>
              </a:spcAft>
              <a:buNone/>
              <a:defRPr sz="3000" b="0" i="0" u="none" strike="noStrike" cap="none">
                <a:solidFill>
                  <a:schemeClr val="tx1">
                    <a:lumMod val="65000"/>
                    <a:lumOff val="35000"/>
                  </a:schemeClr>
                </a:solidFill>
                <a:latin typeface="Raleway" panose="020B0604020202020204" charset="0"/>
                <a:ea typeface="Arial"/>
                <a:cs typeface="Arial"/>
                <a:sym typeface="Arial"/>
              </a:defRPr>
            </a:lvl2pPr>
            <a:lvl3pPr marR="0" lvl="2" algn="r" rtl="0">
              <a:lnSpc>
                <a:spcPct val="100000"/>
              </a:lnSpc>
              <a:spcBef>
                <a:spcPts val="0"/>
              </a:spcBef>
              <a:spcAft>
                <a:spcPts val="0"/>
              </a:spcAft>
              <a:buNone/>
              <a:defRPr sz="1400" b="0" i="0" u="none" strike="noStrike" cap="none">
                <a:solidFill>
                  <a:schemeClr val="tx1">
                    <a:lumMod val="65000"/>
                    <a:lumOff val="35000"/>
                  </a:schemeClr>
                </a:solidFill>
                <a:latin typeface="Oswald" panose="020B0604020202020204" charset="0"/>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lnSpc>
                <a:spcPct val="300000"/>
              </a:lnSpc>
            </a:pPr>
            <a:r>
              <a:rPr lang="en-US" sz="2400" b="1" dirty="0" smtClean="0">
                <a:solidFill>
                  <a:srgbClr val="881D5E"/>
                </a:solidFill>
                <a:latin typeface="+mn-lt"/>
                <a:ea typeface="Century Gothic" charset="0"/>
                <a:cs typeface="Century Gothic" charset="0"/>
              </a:rPr>
              <a:t>EQUITY</a:t>
            </a:r>
            <a:endParaRPr lang="en-US" sz="2400" b="1" dirty="0">
              <a:solidFill>
                <a:srgbClr val="881D5E"/>
              </a:solidFill>
              <a:latin typeface="+mn-lt"/>
              <a:ea typeface="Century Gothic" charset="0"/>
              <a:cs typeface="Century Gothic" charset="0"/>
            </a:endParaRPr>
          </a:p>
        </p:txBody>
      </p:sp>
      <p:sp>
        <p:nvSpPr>
          <p:cNvPr id="8" name="Text Placeholder 1">
            <a:extLst>
              <a:ext uri="{FF2B5EF4-FFF2-40B4-BE49-F238E27FC236}">
                <a16:creationId xmlns:a16="http://schemas.microsoft.com/office/drawing/2014/main" id="{79C1D661-D08B-E847-95A3-A360D8FD9240}"/>
              </a:ext>
            </a:extLst>
          </p:cNvPr>
          <p:cNvSpPr txBox="1">
            <a:spLocks/>
          </p:cNvSpPr>
          <p:nvPr/>
        </p:nvSpPr>
        <p:spPr>
          <a:xfrm>
            <a:off x="5857874" y="1504950"/>
            <a:ext cx="2834640" cy="1637096"/>
          </a:xfrm>
          <a:prstGeom prst="rect">
            <a:avLst/>
          </a:prstGeom>
        </p:spPr>
        <p:txBody>
          <a:bodyPr anchor="t"/>
          <a:lstStyle>
            <a:defPPr marR="0" lvl="0" algn="l" rtl="0">
              <a:lnSpc>
                <a:spcPct val="100000"/>
              </a:lnSpc>
              <a:spcBef>
                <a:spcPts val="0"/>
              </a:spcBef>
              <a:spcAft>
                <a:spcPts val="0"/>
              </a:spcAft>
            </a:defPPr>
            <a:lvl1pPr marR="0" lvl="0" algn="r" rtl="0">
              <a:lnSpc>
                <a:spcPct val="100000"/>
              </a:lnSpc>
              <a:spcBef>
                <a:spcPts val="0"/>
              </a:spcBef>
              <a:spcAft>
                <a:spcPts val="0"/>
              </a:spcAft>
              <a:buNone/>
              <a:defRPr sz="3600" b="0" i="0" u="none" strike="noStrike" cap="none">
                <a:solidFill>
                  <a:schemeClr val="tx1">
                    <a:lumMod val="65000"/>
                    <a:lumOff val="35000"/>
                  </a:schemeClr>
                </a:solidFill>
                <a:latin typeface="Oswald" panose="020B0604020202020204" charset="0"/>
                <a:ea typeface="Arial"/>
                <a:cs typeface="Arial"/>
                <a:sym typeface="Arial"/>
              </a:defRPr>
            </a:lvl1pPr>
            <a:lvl2pPr marR="0" lvl="1" algn="r" rtl="0">
              <a:lnSpc>
                <a:spcPct val="100000"/>
              </a:lnSpc>
              <a:spcBef>
                <a:spcPts val="0"/>
              </a:spcBef>
              <a:spcAft>
                <a:spcPts val="0"/>
              </a:spcAft>
              <a:buNone/>
              <a:defRPr sz="3000" b="0" i="0" u="none" strike="noStrike" cap="none">
                <a:solidFill>
                  <a:schemeClr val="tx1">
                    <a:lumMod val="65000"/>
                    <a:lumOff val="35000"/>
                  </a:schemeClr>
                </a:solidFill>
                <a:latin typeface="Raleway" panose="020B0604020202020204" charset="0"/>
                <a:ea typeface="Arial"/>
                <a:cs typeface="Arial"/>
                <a:sym typeface="Arial"/>
              </a:defRPr>
            </a:lvl2pPr>
            <a:lvl3pPr marR="0" lvl="2" algn="r" rtl="0">
              <a:lnSpc>
                <a:spcPct val="100000"/>
              </a:lnSpc>
              <a:spcBef>
                <a:spcPts val="0"/>
              </a:spcBef>
              <a:spcAft>
                <a:spcPts val="0"/>
              </a:spcAft>
              <a:buNone/>
              <a:defRPr sz="1400" b="0" i="0" u="none" strike="noStrike" cap="none">
                <a:solidFill>
                  <a:schemeClr val="tx1">
                    <a:lumMod val="65000"/>
                    <a:lumOff val="35000"/>
                  </a:schemeClr>
                </a:solidFill>
                <a:latin typeface="Oswald" panose="020B0604020202020204" charset="0"/>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lnSpc>
                <a:spcPct val="300000"/>
              </a:lnSpc>
            </a:pPr>
            <a:r>
              <a:rPr lang="en-US" sz="2400" b="1" dirty="0" smtClean="0">
                <a:solidFill>
                  <a:srgbClr val="FF206E"/>
                </a:solidFill>
                <a:effectLst>
                  <a:outerShdw blurRad="38100" dist="38100" dir="2700000" algn="tl">
                    <a:srgbClr val="000000">
                      <a:alpha val="43137"/>
                    </a:srgbClr>
                  </a:outerShdw>
                </a:effectLst>
                <a:latin typeface="+mn-lt"/>
                <a:ea typeface="Century Gothic" charset="0"/>
                <a:cs typeface="Century Gothic" charset="0"/>
              </a:rPr>
              <a:t>DIVERSITY</a:t>
            </a:r>
            <a:endParaRPr lang="en-US" sz="2400" b="1" dirty="0">
              <a:solidFill>
                <a:srgbClr val="FF206E"/>
              </a:solidFill>
              <a:effectLst>
                <a:outerShdw blurRad="38100" dist="38100" dir="2700000" algn="tl">
                  <a:srgbClr val="000000">
                    <a:alpha val="43137"/>
                  </a:srgbClr>
                </a:outerShdw>
              </a:effectLst>
              <a:latin typeface="+mn-lt"/>
              <a:ea typeface="Century Gothic" charset="0"/>
              <a:cs typeface="Century Gothic" charset="0"/>
            </a:endParaRPr>
          </a:p>
        </p:txBody>
      </p:sp>
      <p:sp>
        <p:nvSpPr>
          <p:cNvPr id="9" name="Text Placeholder 1">
            <a:extLst>
              <a:ext uri="{FF2B5EF4-FFF2-40B4-BE49-F238E27FC236}">
                <a16:creationId xmlns:a16="http://schemas.microsoft.com/office/drawing/2014/main" id="{79C1D661-D08B-E847-95A3-A360D8FD9240}"/>
              </a:ext>
            </a:extLst>
          </p:cNvPr>
          <p:cNvSpPr txBox="1">
            <a:spLocks/>
          </p:cNvSpPr>
          <p:nvPr/>
        </p:nvSpPr>
        <p:spPr>
          <a:xfrm>
            <a:off x="5828241" y="2629609"/>
            <a:ext cx="2834640" cy="1637096"/>
          </a:xfrm>
          <a:prstGeom prst="rect">
            <a:avLst/>
          </a:prstGeom>
        </p:spPr>
        <p:txBody>
          <a:bodyPr anchor="t"/>
          <a:lstStyle>
            <a:defPPr marR="0" lvl="0" algn="l" rtl="0">
              <a:lnSpc>
                <a:spcPct val="100000"/>
              </a:lnSpc>
              <a:spcBef>
                <a:spcPts val="0"/>
              </a:spcBef>
              <a:spcAft>
                <a:spcPts val="0"/>
              </a:spcAft>
            </a:defPPr>
            <a:lvl1pPr marR="0" lvl="0" algn="r" rtl="0">
              <a:lnSpc>
                <a:spcPct val="100000"/>
              </a:lnSpc>
              <a:spcBef>
                <a:spcPts val="0"/>
              </a:spcBef>
              <a:spcAft>
                <a:spcPts val="0"/>
              </a:spcAft>
              <a:buNone/>
              <a:defRPr sz="3600" b="0" i="0" u="none" strike="noStrike" cap="none">
                <a:solidFill>
                  <a:schemeClr val="tx1">
                    <a:lumMod val="65000"/>
                    <a:lumOff val="35000"/>
                  </a:schemeClr>
                </a:solidFill>
                <a:latin typeface="Oswald" panose="020B0604020202020204" charset="0"/>
                <a:ea typeface="Arial"/>
                <a:cs typeface="Arial"/>
                <a:sym typeface="Arial"/>
              </a:defRPr>
            </a:lvl1pPr>
            <a:lvl2pPr marR="0" lvl="1" algn="r" rtl="0">
              <a:lnSpc>
                <a:spcPct val="100000"/>
              </a:lnSpc>
              <a:spcBef>
                <a:spcPts val="0"/>
              </a:spcBef>
              <a:spcAft>
                <a:spcPts val="0"/>
              </a:spcAft>
              <a:buNone/>
              <a:defRPr sz="3000" b="0" i="0" u="none" strike="noStrike" cap="none">
                <a:solidFill>
                  <a:schemeClr val="tx1">
                    <a:lumMod val="65000"/>
                    <a:lumOff val="35000"/>
                  </a:schemeClr>
                </a:solidFill>
                <a:latin typeface="Raleway" panose="020B0604020202020204" charset="0"/>
                <a:ea typeface="Arial"/>
                <a:cs typeface="Arial"/>
                <a:sym typeface="Arial"/>
              </a:defRPr>
            </a:lvl2pPr>
            <a:lvl3pPr marR="0" lvl="2" algn="r" rtl="0">
              <a:lnSpc>
                <a:spcPct val="100000"/>
              </a:lnSpc>
              <a:spcBef>
                <a:spcPts val="0"/>
              </a:spcBef>
              <a:spcAft>
                <a:spcPts val="0"/>
              </a:spcAft>
              <a:buNone/>
              <a:defRPr sz="1400" b="0" i="0" u="none" strike="noStrike" cap="none">
                <a:solidFill>
                  <a:schemeClr val="tx1">
                    <a:lumMod val="65000"/>
                    <a:lumOff val="35000"/>
                  </a:schemeClr>
                </a:solidFill>
                <a:latin typeface="Oswald" panose="020B0604020202020204" charset="0"/>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lnSpc>
                <a:spcPct val="300000"/>
              </a:lnSpc>
            </a:pPr>
            <a:r>
              <a:rPr lang="en-US" sz="2400" b="1" dirty="0" smtClean="0">
                <a:solidFill>
                  <a:srgbClr val="881D5E"/>
                </a:solidFill>
                <a:latin typeface="+mn-lt"/>
                <a:ea typeface="Century Gothic" charset="0"/>
                <a:cs typeface="Century Gothic" charset="0"/>
              </a:rPr>
              <a:t>INCLUSON</a:t>
            </a:r>
            <a:endParaRPr lang="en-US" sz="2400" b="1" dirty="0">
              <a:solidFill>
                <a:srgbClr val="881D5E"/>
              </a:solidFill>
              <a:latin typeface="+mn-lt"/>
              <a:ea typeface="Century Gothic" charset="0"/>
              <a:cs typeface="Century Gothic" charset="0"/>
            </a:endParaRPr>
          </a:p>
        </p:txBody>
      </p:sp>
      <p:sp>
        <p:nvSpPr>
          <p:cNvPr id="10" name="Text Placeholder 1">
            <a:extLst>
              <a:ext uri="{FF2B5EF4-FFF2-40B4-BE49-F238E27FC236}">
                <a16:creationId xmlns:a16="http://schemas.microsoft.com/office/drawing/2014/main" id="{79C1D661-D08B-E847-95A3-A360D8FD9240}"/>
              </a:ext>
            </a:extLst>
          </p:cNvPr>
          <p:cNvSpPr txBox="1">
            <a:spLocks/>
          </p:cNvSpPr>
          <p:nvPr/>
        </p:nvSpPr>
        <p:spPr>
          <a:xfrm>
            <a:off x="5864734" y="3712966"/>
            <a:ext cx="2834640" cy="1637096"/>
          </a:xfrm>
          <a:prstGeom prst="rect">
            <a:avLst/>
          </a:prstGeom>
        </p:spPr>
        <p:txBody>
          <a:bodyPr anchor="t"/>
          <a:lstStyle>
            <a:defPPr marR="0" lvl="0" algn="l" rtl="0">
              <a:lnSpc>
                <a:spcPct val="100000"/>
              </a:lnSpc>
              <a:spcBef>
                <a:spcPts val="0"/>
              </a:spcBef>
              <a:spcAft>
                <a:spcPts val="0"/>
              </a:spcAft>
            </a:defPPr>
            <a:lvl1pPr marR="0" lvl="0" algn="r" rtl="0">
              <a:lnSpc>
                <a:spcPct val="100000"/>
              </a:lnSpc>
              <a:spcBef>
                <a:spcPts val="0"/>
              </a:spcBef>
              <a:spcAft>
                <a:spcPts val="0"/>
              </a:spcAft>
              <a:buNone/>
              <a:defRPr sz="3600" b="0" i="0" u="none" strike="noStrike" cap="none">
                <a:solidFill>
                  <a:schemeClr val="tx1">
                    <a:lumMod val="65000"/>
                    <a:lumOff val="35000"/>
                  </a:schemeClr>
                </a:solidFill>
                <a:latin typeface="Oswald" panose="020B0604020202020204" charset="0"/>
                <a:ea typeface="Arial"/>
                <a:cs typeface="Arial"/>
                <a:sym typeface="Arial"/>
              </a:defRPr>
            </a:lvl1pPr>
            <a:lvl2pPr marR="0" lvl="1" algn="r" rtl="0">
              <a:lnSpc>
                <a:spcPct val="100000"/>
              </a:lnSpc>
              <a:spcBef>
                <a:spcPts val="0"/>
              </a:spcBef>
              <a:spcAft>
                <a:spcPts val="0"/>
              </a:spcAft>
              <a:buNone/>
              <a:defRPr sz="3000" b="0" i="0" u="none" strike="noStrike" cap="none">
                <a:solidFill>
                  <a:schemeClr val="tx1">
                    <a:lumMod val="65000"/>
                    <a:lumOff val="35000"/>
                  </a:schemeClr>
                </a:solidFill>
                <a:latin typeface="Raleway" panose="020B0604020202020204" charset="0"/>
                <a:ea typeface="Arial"/>
                <a:cs typeface="Arial"/>
                <a:sym typeface="Arial"/>
              </a:defRPr>
            </a:lvl2pPr>
            <a:lvl3pPr marR="0" lvl="2" algn="r" rtl="0">
              <a:lnSpc>
                <a:spcPct val="100000"/>
              </a:lnSpc>
              <a:spcBef>
                <a:spcPts val="0"/>
              </a:spcBef>
              <a:spcAft>
                <a:spcPts val="0"/>
              </a:spcAft>
              <a:buNone/>
              <a:defRPr sz="1400" b="0" i="0" u="none" strike="noStrike" cap="none">
                <a:solidFill>
                  <a:schemeClr val="tx1">
                    <a:lumMod val="65000"/>
                    <a:lumOff val="35000"/>
                  </a:schemeClr>
                </a:solidFill>
                <a:latin typeface="Oswald" panose="020B0604020202020204" charset="0"/>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lnSpc>
                <a:spcPct val="300000"/>
              </a:lnSpc>
            </a:pPr>
            <a:r>
              <a:rPr lang="en-US" sz="2400" b="1" dirty="0" smtClean="0">
                <a:solidFill>
                  <a:srgbClr val="881D5E"/>
                </a:solidFill>
                <a:latin typeface="+mn-lt"/>
                <a:ea typeface="Century Gothic" charset="0"/>
                <a:cs typeface="Century Gothic" charset="0"/>
              </a:rPr>
              <a:t>SOCIAL </a:t>
            </a:r>
            <a:r>
              <a:rPr lang="en-US" sz="2400" b="1" dirty="0">
                <a:solidFill>
                  <a:srgbClr val="881D5E"/>
                </a:solidFill>
                <a:latin typeface="+mn-lt"/>
                <a:ea typeface="Century Gothic" charset="0"/>
                <a:cs typeface="Century Gothic" charset="0"/>
              </a:rPr>
              <a:t>JUSTICE</a:t>
            </a:r>
          </a:p>
        </p:txBody>
      </p:sp>
    </p:spTree>
    <p:extLst>
      <p:ext uri="{BB962C8B-B14F-4D97-AF65-F5344CB8AC3E}">
        <p14:creationId xmlns:p14="http://schemas.microsoft.com/office/powerpoint/2010/main" val="835836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6D0009-1E39-034C-BBA6-25B9CA9151E9}"/>
              </a:ext>
            </a:extLst>
          </p:cNvPr>
          <p:cNvPicPr>
            <a:picLocks noChangeAspect="1"/>
          </p:cNvPicPr>
          <p:nvPr/>
        </p:nvPicPr>
        <p:blipFill rotWithShape="1">
          <a:blip r:embed="rId3"/>
          <a:srcRect b="24012"/>
          <a:stretch/>
        </p:blipFill>
        <p:spPr>
          <a:xfrm>
            <a:off x="3124200" y="438150"/>
            <a:ext cx="5045854" cy="3827146"/>
          </a:xfrm>
          <a:prstGeom prst="rect">
            <a:avLst/>
          </a:prstGeom>
          <a:solidFill>
            <a:srgbClr val="FFFFFF">
              <a:shade val="85000"/>
            </a:srgbClr>
          </a:solidFill>
          <a:ln w="889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3" name="Title 2"/>
          <p:cNvSpPr>
            <a:spLocks noGrp="1"/>
          </p:cNvSpPr>
          <p:nvPr>
            <p:ph type="title"/>
          </p:nvPr>
        </p:nvSpPr>
        <p:spPr/>
        <p:txBody>
          <a:bodyPr/>
          <a:lstStyle/>
          <a:p>
            <a:r>
              <a:rPr lang="en-US" b="1" dirty="0" smtClean="0">
                <a:effectLst>
                  <a:outerShdw blurRad="38100" dist="38100" dir="2700000" algn="tl">
                    <a:srgbClr val="000000">
                      <a:alpha val="43137"/>
                    </a:srgbClr>
                  </a:outerShdw>
                </a:effectLst>
              </a:rPr>
              <a:t>Objective:</a:t>
            </a:r>
            <a:endParaRPr lang="en-US" b="1" dirty="0">
              <a:effectLst>
                <a:outerShdw blurRad="38100" dist="38100" dir="2700000" algn="tl">
                  <a:srgbClr val="000000">
                    <a:alpha val="43137"/>
                  </a:srgbClr>
                </a:outerShdw>
              </a:effectLst>
            </a:endParaRPr>
          </a:p>
        </p:txBody>
      </p:sp>
      <p:sp>
        <p:nvSpPr>
          <p:cNvPr id="6" name="Text Placeholder 5"/>
          <p:cNvSpPr>
            <a:spLocks noGrp="1"/>
          </p:cNvSpPr>
          <p:nvPr>
            <p:ph type="body" sz="half" idx="2"/>
          </p:nvPr>
        </p:nvSpPr>
        <p:spPr/>
        <p:txBody>
          <a:bodyPr/>
          <a:lstStyle/>
          <a:p>
            <a:r>
              <a:rPr lang="en-US" sz="2000" b="1" dirty="0">
                <a:effectLst>
                  <a:outerShdw blurRad="38100" dist="38100" dir="2700000" algn="tl">
                    <a:srgbClr val="000000">
                      <a:alpha val="43137"/>
                    </a:srgbClr>
                  </a:outerShdw>
                </a:effectLst>
              </a:rPr>
              <a:t>Librarianship with EDI in mind</a:t>
            </a:r>
          </a:p>
          <a:p>
            <a:endParaRPr lang="en-US"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340808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79C1D661-D08B-E847-95A3-A360D8FD9240}"/>
              </a:ext>
            </a:extLst>
          </p:cNvPr>
          <p:cNvSpPr txBox="1">
            <a:spLocks/>
          </p:cNvSpPr>
          <p:nvPr/>
        </p:nvSpPr>
        <p:spPr>
          <a:xfrm>
            <a:off x="4568952" y="1276350"/>
            <a:ext cx="4572000" cy="1637096"/>
          </a:xfrm>
          <a:prstGeom prst="rect">
            <a:avLst/>
          </a:prstGeom>
        </p:spPr>
        <p:txBody>
          <a:bodyPr anchor="t"/>
          <a:lstStyle>
            <a:defPPr marR="0" lvl="0" algn="l" rtl="0">
              <a:lnSpc>
                <a:spcPct val="100000"/>
              </a:lnSpc>
              <a:spcBef>
                <a:spcPts val="0"/>
              </a:spcBef>
              <a:spcAft>
                <a:spcPts val="0"/>
              </a:spcAft>
            </a:defPPr>
            <a:lvl1pPr marR="0" lvl="0" algn="r" rtl="0">
              <a:lnSpc>
                <a:spcPct val="100000"/>
              </a:lnSpc>
              <a:spcBef>
                <a:spcPts val="0"/>
              </a:spcBef>
              <a:spcAft>
                <a:spcPts val="0"/>
              </a:spcAft>
              <a:buNone/>
              <a:defRPr sz="3600" b="0" i="0" u="none" strike="noStrike" cap="none">
                <a:solidFill>
                  <a:schemeClr val="tx1">
                    <a:lumMod val="65000"/>
                    <a:lumOff val="35000"/>
                  </a:schemeClr>
                </a:solidFill>
                <a:latin typeface="Oswald" panose="020B0604020202020204" charset="0"/>
                <a:ea typeface="Arial"/>
                <a:cs typeface="Arial"/>
                <a:sym typeface="Arial"/>
              </a:defRPr>
            </a:lvl1pPr>
            <a:lvl2pPr marR="0" lvl="1" algn="r" rtl="0">
              <a:lnSpc>
                <a:spcPct val="100000"/>
              </a:lnSpc>
              <a:spcBef>
                <a:spcPts val="0"/>
              </a:spcBef>
              <a:spcAft>
                <a:spcPts val="0"/>
              </a:spcAft>
              <a:buNone/>
              <a:defRPr sz="3000" b="0" i="0" u="none" strike="noStrike" cap="none">
                <a:solidFill>
                  <a:schemeClr val="tx1">
                    <a:lumMod val="65000"/>
                    <a:lumOff val="35000"/>
                  </a:schemeClr>
                </a:solidFill>
                <a:latin typeface="Raleway" panose="020B0604020202020204" charset="0"/>
                <a:ea typeface="Arial"/>
                <a:cs typeface="Arial"/>
                <a:sym typeface="Arial"/>
              </a:defRPr>
            </a:lvl2pPr>
            <a:lvl3pPr marR="0" lvl="2" algn="r" rtl="0">
              <a:lnSpc>
                <a:spcPct val="100000"/>
              </a:lnSpc>
              <a:spcBef>
                <a:spcPts val="0"/>
              </a:spcBef>
              <a:spcAft>
                <a:spcPts val="0"/>
              </a:spcAft>
              <a:buNone/>
              <a:defRPr sz="1400" b="0" i="0" u="none" strike="noStrike" cap="none">
                <a:solidFill>
                  <a:schemeClr val="tx1">
                    <a:lumMod val="65000"/>
                    <a:lumOff val="35000"/>
                  </a:schemeClr>
                </a:solidFill>
                <a:latin typeface="Oswald" panose="020B0604020202020204" charset="0"/>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endParaRPr lang="en-US" sz="4000" b="1" dirty="0">
              <a:solidFill>
                <a:srgbClr val="00B050"/>
              </a:solidFill>
              <a:effectLst>
                <a:outerShdw blurRad="38100" dist="38100" dir="2700000" algn="tl">
                  <a:srgbClr val="000000">
                    <a:alpha val="43137"/>
                  </a:srgbClr>
                </a:outerShdw>
              </a:effectLst>
              <a:latin typeface="+mj-lt"/>
              <a:ea typeface="Century Gothic" charset="0"/>
              <a:cs typeface="Century Gothic" charset="0"/>
            </a:endParaRPr>
          </a:p>
        </p:txBody>
      </p:sp>
      <p:pic>
        <p:nvPicPr>
          <p:cNvPr id="5" name="Picture 4">
            <a:extLst>
              <a:ext uri="{FF2B5EF4-FFF2-40B4-BE49-F238E27FC236}">
                <a16:creationId xmlns:a16="http://schemas.microsoft.com/office/drawing/2014/main" id="{5C761696-9EF9-9D48-9541-EF9B17FB0016}"/>
              </a:ext>
            </a:extLst>
          </p:cNvPr>
          <p:cNvPicPr>
            <a:picLocks noChangeAspect="1"/>
          </p:cNvPicPr>
          <p:nvPr/>
        </p:nvPicPr>
        <p:blipFill>
          <a:blip r:embed="rId3"/>
          <a:stretch>
            <a:fillRect/>
          </a:stretch>
        </p:blipFill>
        <p:spPr>
          <a:xfrm>
            <a:off x="5029200" y="395315"/>
            <a:ext cx="3200400" cy="4243919"/>
          </a:xfrm>
          <a:prstGeom prst="rect">
            <a:avLst/>
          </a:prstGeom>
          <a:ln>
            <a:noFill/>
          </a:ln>
          <a:effectLst>
            <a:softEdge rad="112500"/>
          </a:effectLst>
        </p:spPr>
      </p:pic>
      <p:sp>
        <p:nvSpPr>
          <p:cNvPr id="2" name="Title 1"/>
          <p:cNvSpPr>
            <a:spLocks noGrp="1"/>
          </p:cNvSpPr>
          <p:nvPr>
            <p:ph type="title"/>
          </p:nvPr>
        </p:nvSpPr>
        <p:spPr/>
        <p:txBody>
          <a:bodyPr/>
          <a:lstStyle/>
          <a:p>
            <a:r>
              <a:rPr lang="en-US" sz="3600" b="1" dirty="0">
                <a:solidFill>
                  <a:srgbClr val="00B050"/>
                </a:solidFill>
                <a:effectLst>
                  <a:outerShdw blurRad="38100" dist="38100" dir="2700000" algn="tl">
                    <a:srgbClr val="000000">
                      <a:alpha val="43137"/>
                    </a:srgbClr>
                  </a:outerShdw>
                </a:effectLst>
                <a:ea typeface="Century Gothic" charset="0"/>
                <a:cs typeface="Century Gothic" charset="0"/>
              </a:rPr>
              <a:t>From </a:t>
            </a:r>
            <a:r>
              <a:rPr lang="en-US" sz="3600" b="1" dirty="0" smtClean="0">
                <a:solidFill>
                  <a:srgbClr val="00B050"/>
                </a:solidFill>
                <a:effectLst>
                  <a:outerShdw blurRad="38100" dist="38100" dir="2700000" algn="tl">
                    <a:srgbClr val="000000">
                      <a:alpha val="43137"/>
                    </a:srgbClr>
                  </a:outerShdw>
                </a:effectLst>
                <a:ea typeface="Century Gothic" charset="0"/>
                <a:cs typeface="Century Gothic" charset="0"/>
              </a:rPr>
              <a:t>Variety…</a:t>
            </a:r>
            <a:r>
              <a:rPr lang="en-US" sz="3600" b="1" dirty="0">
                <a:solidFill>
                  <a:srgbClr val="00B050"/>
                </a:solidFill>
                <a:effectLst>
                  <a:outerShdw blurRad="38100" dist="38100" dir="2700000" algn="tl">
                    <a:srgbClr val="000000">
                      <a:alpha val="43137"/>
                    </a:srgbClr>
                  </a:outerShdw>
                </a:effectLst>
                <a:ea typeface="Century Gothic" charset="0"/>
                <a:cs typeface="Century Gothic" charset="0"/>
              </a:rPr>
              <a:t/>
            </a:r>
            <a:br>
              <a:rPr lang="en-US" sz="3600" b="1" dirty="0">
                <a:solidFill>
                  <a:srgbClr val="00B050"/>
                </a:solidFill>
                <a:effectLst>
                  <a:outerShdw blurRad="38100" dist="38100" dir="2700000" algn="tl">
                    <a:srgbClr val="000000">
                      <a:alpha val="43137"/>
                    </a:srgbClr>
                  </a:outerShdw>
                </a:effectLst>
                <a:ea typeface="Century Gothic" charset="0"/>
                <a:cs typeface="Century Gothic" charset="0"/>
              </a:rPr>
            </a:br>
            <a:endParaRPr lang="en-US" sz="3600" dirty="0"/>
          </a:p>
        </p:txBody>
      </p:sp>
    </p:spTree>
    <p:extLst>
      <p:ext uri="{BB962C8B-B14F-4D97-AF65-F5344CB8AC3E}">
        <p14:creationId xmlns:p14="http://schemas.microsoft.com/office/powerpoint/2010/main" val="16821636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79C1D661-D08B-E847-95A3-A360D8FD9240}"/>
              </a:ext>
            </a:extLst>
          </p:cNvPr>
          <p:cNvSpPr txBox="1">
            <a:spLocks/>
          </p:cNvSpPr>
          <p:nvPr/>
        </p:nvSpPr>
        <p:spPr>
          <a:xfrm>
            <a:off x="4568952" y="1276350"/>
            <a:ext cx="4572000" cy="1637096"/>
          </a:xfrm>
          <a:prstGeom prst="rect">
            <a:avLst/>
          </a:prstGeom>
        </p:spPr>
        <p:txBody>
          <a:bodyPr anchor="t"/>
          <a:lstStyle>
            <a:defPPr marR="0" lvl="0" algn="l" rtl="0">
              <a:lnSpc>
                <a:spcPct val="100000"/>
              </a:lnSpc>
              <a:spcBef>
                <a:spcPts val="0"/>
              </a:spcBef>
              <a:spcAft>
                <a:spcPts val="0"/>
              </a:spcAft>
            </a:defPPr>
            <a:lvl1pPr marR="0" lvl="0" algn="r" rtl="0">
              <a:lnSpc>
                <a:spcPct val="100000"/>
              </a:lnSpc>
              <a:spcBef>
                <a:spcPts val="0"/>
              </a:spcBef>
              <a:spcAft>
                <a:spcPts val="0"/>
              </a:spcAft>
              <a:buNone/>
              <a:defRPr sz="3600" b="0" i="0" u="none" strike="noStrike" cap="none">
                <a:solidFill>
                  <a:schemeClr val="tx1">
                    <a:lumMod val="65000"/>
                    <a:lumOff val="35000"/>
                  </a:schemeClr>
                </a:solidFill>
                <a:latin typeface="Oswald" panose="020B0604020202020204" charset="0"/>
                <a:ea typeface="Arial"/>
                <a:cs typeface="Arial"/>
                <a:sym typeface="Arial"/>
              </a:defRPr>
            </a:lvl1pPr>
            <a:lvl2pPr marR="0" lvl="1" algn="r" rtl="0">
              <a:lnSpc>
                <a:spcPct val="100000"/>
              </a:lnSpc>
              <a:spcBef>
                <a:spcPts val="0"/>
              </a:spcBef>
              <a:spcAft>
                <a:spcPts val="0"/>
              </a:spcAft>
              <a:buNone/>
              <a:defRPr sz="3000" b="0" i="0" u="none" strike="noStrike" cap="none">
                <a:solidFill>
                  <a:schemeClr val="tx1">
                    <a:lumMod val="65000"/>
                    <a:lumOff val="35000"/>
                  </a:schemeClr>
                </a:solidFill>
                <a:latin typeface="Raleway" panose="020B0604020202020204" charset="0"/>
                <a:ea typeface="Arial"/>
                <a:cs typeface="Arial"/>
                <a:sym typeface="Arial"/>
              </a:defRPr>
            </a:lvl2pPr>
            <a:lvl3pPr marR="0" lvl="2" algn="r" rtl="0">
              <a:lnSpc>
                <a:spcPct val="100000"/>
              </a:lnSpc>
              <a:spcBef>
                <a:spcPts val="0"/>
              </a:spcBef>
              <a:spcAft>
                <a:spcPts val="0"/>
              </a:spcAft>
              <a:buNone/>
              <a:defRPr sz="1400" b="0" i="0" u="none" strike="noStrike" cap="none">
                <a:solidFill>
                  <a:schemeClr val="tx1">
                    <a:lumMod val="65000"/>
                    <a:lumOff val="35000"/>
                  </a:schemeClr>
                </a:solidFill>
                <a:latin typeface="Oswald" panose="020B0604020202020204" charset="0"/>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endParaRPr lang="en-US" sz="4000" b="1" dirty="0">
              <a:solidFill>
                <a:srgbClr val="00B050"/>
              </a:solidFill>
              <a:effectLst>
                <a:outerShdw blurRad="38100" dist="38100" dir="2700000" algn="tl">
                  <a:srgbClr val="000000">
                    <a:alpha val="43137"/>
                  </a:srgbClr>
                </a:outerShdw>
              </a:effectLst>
              <a:latin typeface="+mj-lt"/>
              <a:ea typeface="Century Gothic" charset="0"/>
              <a:cs typeface="Century Gothic" charset="0"/>
            </a:endParaRPr>
          </a:p>
        </p:txBody>
      </p:sp>
      <p:sp>
        <p:nvSpPr>
          <p:cNvPr id="2" name="Title 1"/>
          <p:cNvSpPr>
            <a:spLocks noGrp="1"/>
          </p:cNvSpPr>
          <p:nvPr>
            <p:ph type="title"/>
          </p:nvPr>
        </p:nvSpPr>
        <p:spPr/>
        <p:txBody>
          <a:bodyPr/>
          <a:lstStyle/>
          <a:p>
            <a:r>
              <a:rPr lang="en-US" sz="3600" b="1" dirty="0">
                <a:solidFill>
                  <a:srgbClr val="00B050"/>
                </a:solidFill>
                <a:effectLst>
                  <a:outerShdw blurRad="38100" dist="38100" dir="2700000" algn="tl">
                    <a:srgbClr val="000000">
                      <a:alpha val="43137"/>
                    </a:srgbClr>
                  </a:outerShdw>
                </a:effectLst>
                <a:ea typeface="Century Gothic" charset="0"/>
                <a:cs typeface="Century Gothic" charset="0"/>
              </a:rPr>
              <a:t>From </a:t>
            </a:r>
            <a:r>
              <a:rPr lang="en-US" sz="3600" b="1" dirty="0" smtClean="0">
                <a:solidFill>
                  <a:srgbClr val="00B050"/>
                </a:solidFill>
                <a:effectLst>
                  <a:outerShdw blurRad="38100" dist="38100" dir="2700000" algn="tl">
                    <a:srgbClr val="000000">
                      <a:alpha val="43137"/>
                    </a:srgbClr>
                  </a:outerShdw>
                </a:effectLst>
                <a:ea typeface="Century Gothic" charset="0"/>
                <a:cs typeface="Century Gothic" charset="0"/>
              </a:rPr>
              <a:t>Variety…</a:t>
            </a:r>
            <a:r>
              <a:rPr lang="en-US" sz="3600" b="1" dirty="0">
                <a:solidFill>
                  <a:srgbClr val="00B050"/>
                </a:solidFill>
                <a:effectLst>
                  <a:outerShdw blurRad="38100" dist="38100" dir="2700000" algn="tl">
                    <a:srgbClr val="000000">
                      <a:alpha val="43137"/>
                    </a:srgbClr>
                  </a:outerShdw>
                </a:effectLst>
                <a:ea typeface="Century Gothic" charset="0"/>
                <a:cs typeface="Century Gothic" charset="0"/>
              </a:rPr>
              <a:t/>
            </a:r>
            <a:br>
              <a:rPr lang="en-US" sz="3600" b="1" dirty="0">
                <a:solidFill>
                  <a:srgbClr val="00B050"/>
                </a:solidFill>
                <a:effectLst>
                  <a:outerShdw blurRad="38100" dist="38100" dir="2700000" algn="tl">
                    <a:srgbClr val="000000">
                      <a:alpha val="43137"/>
                    </a:srgbClr>
                  </a:outerShdw>
                </a:effectLst>
                <a:ea typeface="Century Gothic" charset="0"/>
                <a:cs typeface="Century Gothic" charset="0"/>
              </a:rPr>
            </a:br>
            <a:endParaRPr lang="en-US" sz="3600" dirty="0"/>
          </a:p>
        </p:txBody>
      </p:sp>
      <p:pic>
        <p:nvPicPr>
          <p:cNvPr id="8"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8952" y="363295"/>
            <a:ext cx="3825743" cy="45529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82601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8D512B1-E7E7-7142-9C37-6404403E0127}"/>
              </a:ext>
            </a:extLst>
          </p:cNvPr>
          <p:cNvPicPr>
            <a:picLocks noChangeAspect="1"/>
          </p:cNvPicPr>
          <p:nvPr/>
        </p:nvPicPr>
        <p:blipFill rotWithShape="1">
          <a:blip r:embed="rId3"/>
          <a:srcRect l="3248" r="265" b="30741"/>
          <a:stretch/>
        </p:blipFill>
        <p:spPr>
          <a:xfrm>
            <a:off x="166742" y="1372597"/>
            <a:ext cx="5533667" cy="2667000"/>
          </a:xfrm>
          <a:prstGeom prst="rect">
            <a:avLst/>
          </a:prstGeom>
        </p:spPr>
      </p:pic>
      <p:sp>
        <p:nvSpPr>
          <p:cNvPr id="9" name="Rectangle 8"/>
          <p:cNvSpPr/>
          <p:nvPr/>
        </p:nvSpPr>
        <p:spPr>
          <a:xfrm>
            <a:off x="3468690" y="339887"/>
            <a:ext cx="1995012" cy="707886"/>
          </a:xfrm>
          <a:prstGeom prst="rect">
            <a:avLst/>
          </a:prstGeom>
        </p:spPr>
        <p:txBody>
          <a:bodyPr wrap="square">
            <a:spAutoFit/>
          </a:bodyPr>
          <a:lstStyle/>
          <a:p>
            <a:r>
              <a:rPr lang="en-US" sz="2000" b="1" dirty="0">
                <a:solidFill>
                  <a:schemeClr val="accent1">
                    <a:lumMod val="75000"/>
                  </a:schemeClr>
                </a:solidFill>
                <a:effectLst>
                  <a:outerShdw blurRad="38100" dist="38100" dir="2700000" algn="tl">
                    <a:srgbClr val="000000">
                      <a:alpha val="43137"/>
                    </a:srgbClr>
                  </a:outerShdw>
                </a:effectLst>
                <a:ea typeface="Century Gothic" charset="0"/>
                <a:cs typeface="Century Gothic" charset="0"/>
              </a:rPr>
              <a:t>A la </a:t>
            </a:r>
            <a:r>
              <a:rPr lang="en-US" sz="2000" b="1" dirty="0" err="1">
                <a:solidFill>
                  <a:schemeClr val="accent1">
                    <a:lumMod val="75000"/>
                  </a:schemeClr>
                </a:solidFill>
                <a:effectLst>
                  <a:outerShdw blurRad="38100" dist="38100" dir="2700000" algn="tl">
                    <a:srgbClr val="000000">
                      <a:alpha val="43137"/>
                    </a:srgbClr>
                  </a:outerShdw>
                </a:effectLst>
                <a:ea typeface="Century Gothic" charset="0"/>
                <a:cs typeface="Century Gothic" charset="0"/>
              </a:rPr>
              <a:t>diversitat</a:t>
            </a:r>
            <a:r>
              <a:rPr lang="en-US" sz="2000" b="1" dirty="0">
                <a:solidFill>
                  <a:schemeClr val="accent1">
                    <a:lumMod val="75000"/>
                  </a:schemeClr>
                </a:solidFill>
                <a:effectLst>
                  <a:outerShdw blurRad="38100" dist="38100" dir="2700000" algn="tl">
                    <a:srgbClr val="000000">
                      <a:alpha val="43137"/>
                    </a:srgbClr>
                  </a:outerShdw>
                </a:effectLst>
                <a:ea typeface="Century Gothic" charset="0"/>
                <a:cs typeface="Century Gothic" charset="0"/>
              </a:rPr>
              <a:t> </a:t>
            </a:r>
          </a:p>
          <a:p>
            <a:endParaRPr lang="en-US" sz="2000" b="1" dirty="0">
              <a:solidFill>
                <a:schemeClr val="accent1">
                  <a:lumMod val="75000"/>
                </a:schemeClr>
              </a:solidFill>
              <a:effectLst>
                <a:outerShdw blurRad="38100" dist="38100" dir="2700000" algn="tl">
                  <a:srgbClr val="000000">
                    <a:alpha val="43137"/>
                  </a:srgbClr>
                </a:outerShdw>
              </a:effectLst>
              <a:ea typeface="Century Gothic" charset="0"/>
              <a:cs typeface="Century Gothic" charset="0"/>
            </a:endParaRPr>
          </a:p>
        </p:txBody>
      </p:sp>
      <p:sp>
        <p:nvSpPr>
          <p:cNvPr id="11" name="Rectangle 10"/>
          <p:cNvSpPr/>
          <p:nvPr/>
        </p:nvSpPr>
        <p:spPr>
          <a:xfrm>
            <a:off x="495300" y="4271875"/>
            <a:ext cx="3124200" cy="400110"/>
          </a:xfrm>
          <a:prstGeom prst="rect">
            <a:avLst/>
          </a:prstGeom>
        </p:spPr>
        <p:txBody>
          <a:bodyPr wrap="square">
            <a:spAutoFit/>
          </a:bodyPr>
          <a:lstStyle/>
          <a:p>
            <a:r>
              <a:rPr lang="az-Cyrl-AZ" sz="2000" b="1" dirty="0" smtClean="0">
                <a:solidFill>
                  <a:schemeClr val="accent5">
                    <a:lumMod val="75000"/>
                  </a:schemeClr>
                </a:solidFill>
                <a:effectLst>
                  <a:outerShdw blurRad="38100" dist="38100" dir="2700000" algn="tl">
                    <a:srgbClr val="000000">
                      <a:alpha val="43137"/>
                    </a:srgbClr>
                  </a:outerShdw>
                </a:effectLst>
                <a:ea typeface="Century Gothic" charset="0"/>
                <a:cs typeface="Century Gothic" charset="0"/>
              </a:rPr>
              <a:t>Към </a:t>
            </a:r>
            <a:r>
              <a:rPr lang="az-Cyrl-AZ" sz="2000" b="1" dirty="0">
                <a:solidFill>
                  <a:schemeClr val="accent5">
                    <a:lumMod val="75000"/>
                  </a:schemeClr>
                </a:solidFill>
                <a:effectLst>
                  <a:outerShdw blurRad="38100" dist="38100" dir="2700000" algn="tl">
                    <a:srgbClr val="000000">
                      <a:alpha val="43137"/>
                    </a:srgbClr>
                  </a:outerShdw>
                </a:effectLst>
                <a:ea typeface="Century Gothic" charset="0"/>
                <a:cs typeface="Century Gothic" charset="0"/>
              </a:rPr>
              <a:t>разнообразието</a:t>
            </a:r>
            <a:endParaRPr lang="en-US" sz="2000" b="1" dirty="0">
              <a:solidFill>
                <a:schemeClr val="accent5">
                  <a:lumMod val="75000"/>
                </a:schemeClr>
              </a:solidFill>
              <a:effectLst>
                <a:outerShdw blurRad="38100" dist="38100" dir="2700000" algn="tl">
                  <a:srgbClr val="000000">
                    <a:alpha val="43137"/>
                  </a:srgbClr>
                </a:outerShdw>
              </a:effectLst>
              <a:ea typeface="Century Gothic" charset="0"/>
              <a:cs typeface="Century Gothic" charset="0"/>
            </a:endParaRPr>
          </a:p>
        </p:txBody>
      </p:sp>
      <p:sp>
        <p:nvSpPr>
          <p:cNvPr id="12" name="Rectangle 11"/>
          <p:cNvSpPr/>
          <p:nvPr/>
        </p:nvSpPr>
        <p:spPr>
          <a:xfrm>
            <a:off x="5486400" y="918535"/>
            <a:ext cx="1923925" cy="400110"/>
          </a:xfrm>
          <a:prstGeom prst="rect">
            <a:avLst/>
          </a:prstGeom>
        </p:spPr>
        <p:txBody>
          <a:bodyPr wrap="none">
            <a:spAutoFit/>
          </a:bodyPr>
          <a:lstStyle/>
          <a:p>
            <a:r>
              <a:rPr lang="en-US" sz="2000" b="1" dirty="0" err="1">
                <a:solidFill>
                  <a:srgbClr val="7030A0"/>
                </a:solidFill>
                <a:effectLst>
                  <a:outerShdw blurRad="38100" dist="38100" dir="2700000" algn="tl">
                    <a:srgbClr val="000000">
                      <a:alpha val="43137"/>
                    </a:srgbClr>
                  </a:outerShdw>
                </a:effectLst>
              </a:rPr>
              <a:t>မတူကွဲပြားခြင်းမ</a:t>
            </a:r>
            <a:r>
              <a:rPr lang="en-US" sz="2000" b="1" dirty="0">
                <a:solidFill>
                  <a:srgbClr val="7030A0"/>
                </a:solidFill>
                <a:effectLst>
                  <a:outerShdw blurRad="38100" dist="38100" dir="2700000" algn="tl">
                    <a:srgbClr val="000000">
                      <a:alpha val="43137"/>
                    </a:srgbClr>
                  </a:outerShdw>
                </a:effectLst>
              </a:rPr>
              <a:t>ှ</a:t>
            </a:r>
          </a:p>
        </p:txBody>
      </p:sp>
      <p:sp>
        <p:nvSpPr>
          <p:cNvPr id="13" name="Rectangle 12"/>
          <p:cNvSpPr/>
          <p:nvPr/>
        </p:nvSpPr>
        <p:spPr>
          <a:xfrm>
            <a:off x="7620000" y="352062"/>
            <a:ext cx="958917" cy="400110"/>
          </a:xfrm>
          <a:prstGeom prst="rect">
            <a:avLst/>
          </a:prstGeom>
        </p:spPr>
        <p:txBody>
          <a:bodyPr wrap="none">
            <a:spAutoFit/>
          </a:bodyPr>
          <a:lstStyle/>
          <a:p>
            <a:r>
              <a:rPr lang="ja-JP" altLang="en-US" sz="2000" b="1" dirty="0">
                <a:solidFill>
                  <a:srgbClr val="C00000"/>
                </a:solidFill>
                <a:effectLst>
                  <a:outerShdw blurRad="38100" dist="38100" dir="2700000" algn="tl">
                    <a:srgbClr val="000000">
                      <a:alpha val="43137"/>
                    </a:srgbClr>
                  </a:outerShdw>
                </a:effectLst>
              </a:rPr>
              <a:t>多元化</a:t>
            </a:r>
            <a:endParaRPr lang="en-US" sz="2000" b="1" dirty="0">
              <a:solidFill>
                <a:srgbClr val="C00000"/>
              </a:solidFill>
              <a:effectLst>
                <a:outerShdw blurRad="38100" dist="38100" dir="2700000" algn="tl">
                  <a:srgbClr val="000000">
                    <a:alpha val="43137"/>
                  </a:srgbClr>
                </a:outerShdw>
              </a:effectLst>
            </a:endParaRPr>
          </a:p>
        </p:txBody>
      </p:sp>
      <p:sp>
        <p:nvSpPr>
          <p:cNvPr id="14" name="Rectangle 13"/>
          <p:cNvSpPr/>
          <p:nvPr/>
        </p:nvSpPr>
        <p:spPr>
          <a:xfrm>
            <a:off x="6751012" y="1626314"/>
            <a:ext cx="1737976" cy="400110"/>
          </a:xfrm>
          <a:prstGeom prst="rect">
            <a:avLst/>
          </a:prstGeom>
        </p:spPr>
        <p:txBody>
          <a:bodyPr wrap="none">
            <a:spAutoFit/>
          </a:bodyPr>
          <a:lstStyle/>
          <a:p>
            <a:r>
              <a:rPr lang="en-US" sz="2000" b="1" dirty="0">
                <a:solidFill>
                  <a:schemeClr val="bg1">
                    <a:lumMod val="50000"/>
                  </a:schemeClr>
                </a:solidFill>
                <a:effectLst>
                  <a:outerShdw blurRad="38100" dist="38100" dir="2700000" algn="tl">
                    <a:srgbClr val="000000">
                      <a:alpha val="43137"/>
                    </a:srgbClr>
                  </a:outerShdw>
                </a:effectLst>
              </a:rPr>
              <a:t>Al </a:t>
            </a:r>
            <a:r>
              <a:rPr lang="en-US" sz="2000" b="1" dirty="0" err="1">
                <a:solidFill>
                  <a:schemeClr val="bg1">
                    <a:lumMod val="50000"/>
                  </a:schemeClr>
                </a:solidFill>
                <a:effectLst>
                  <a:outerShdw blurRad="38100" dist="38100" dir="2700000" algn="tl">
                    <a:srgbClr val="000000">
                      <a:alpha val="43137"/>
                    </a:srgbClr>
                  </a:outerShdw>
                </a:effectLst>
              </a:rPr>
              <a:t>Diverseco</a:t>
            </a:r>
            <a:endParaRPr lang="en-US" sz="2000" b="1" dirty="0">
              <a:solidFill>
                <a:schemeClr val="bg1">
                  <a:lumMod val="50000"/>
                </a:schemeClr>
              </a:solidFill>
              <a:effectLst>
                <a:outerShdw blurRad="38100" dist="38100" dir="2700000" algn="tl">
                  <a:srgbClr val="000000">
                    <a:alpha val="43137"/>
                  </a:srgbClr>
                </a:outerShdw>
              </a:effectLst>
            </a:endParaRPr>
          </a:p>
        </p:txBody>
      </p:sp>
      <p:sp>
        <p:nvSpPr>
          <p:cNvPr id="15" name="Rectangle 14"/>
          <p:cNvSpPr/>
          <p:nvPr/>
        </p:nvSpPr>
        <p:spPr>
          <a:xfrm>
            <a:off x="6324600" y="2533650"/>
            <a:ext cx="822661" cy="400110"/>
          </a:xfrm>
          <a:prstGeom prst="rect">
            <a:avLst/>
          </a:prstGeom>
        </p:spPr>
        <p:txBody>
          <a:bodyPr wrap="none">
            <a:spAutoFit/>
          </a:bodyPr>
          <a:lstStyle/>
          <a:p>
            <a:r>
              <a:rPr lang="en-US" sz="2000" b="1" dirty="0" err="1">
                <a:solidFill>
                  <a:srgbClr val="CC3399"/>
                </a:solidFill>
                <a:effectLst>
                  <a:outerShdw blurRad="38100" dist="38100" dir="2700000" algn="tl">
                    <a:srgbClr val="000000">
                      <a:alpha val="43137"/>
                    </a:srgbClr>
                  </a:outerShdw>
                </a:effectLst>
              </a:rPr>
              <a:t>تنوع</a:t>
            </a:r>
            <a:r>
              <a:rPr lang="en-US" sz="2000" b="1" dirty="0">
                <a:solidFill>
                  <a:srgbClr val="CC3399"/>
                </a:solidFill>
                <a:effectLst>
                  <a:outerShdw blurRad="38100" dist="38100" dir="2700000" algn="tl">
                    <a:srgbClr val="000000">
                      <a:alpha val="43137"/>
                    </a:srgbClr>
                  </a:outerShdw>
                </a:effectLst>
              </a:rPr>
              <a:t> </a:t>
            </a:r>
            <a:r>
              <a:rPr lang="en-US" sz="2000" b="1" dirty="0" err="1">
                <a:solidFill>
                  <a:srgbClr val="CC3399"/>
                </a:solidFill>
                <a:effectLst>
                  <a:outerShdw blurRad="38100" dist="38100" dir="2700000" algn="tl">
                    <a:srgbClr val="000000">
                      <a:alpha val="43137"/>
                    </a:srgbClr>
                  </a:outerShdw>
                </a:effectLst>
              </a:rPr>
              <a:t>ته</a:t>
            </a:r>
            <a:endParaRPr lang="en-US" sz="2000" b="1" dirty="0">
              <a:solidFill>
                <a:srgbClr val="CC3399"/>
              </a:solidFill>
              <a:effectLst>
                <a:outerShdw blurRad="38100" dist="38100" dir="2700000" algn="tl">
                  <a:srgbClr val="000000">
                    <a:alpha val="43137"/>
                  </a:srgbClr>
                </a:outerShdw>
              </a:effectLst>
            </a:endParaRPr>
          </a:p>
        </p:txBody>
      </p:sp>
      <p:sp>
        <p:nvSpPr>
          <p:cNvPr id="17" name="Rectangle 16"/>
          <p:cNvSpPr/>
          <p:nvPr/>
        </p:nvSpPr>
        <p:spPr>
          <a:xfrm>
            <a:off x="6551438" y="3948710"/>
            <a:ext cx="2137124" cy="400110"/>
          </a:xfrm>
          <a:prstGeom prst="rect">
            <a:avLst/>
          </a:prstGeom>
        </p:spPr>
        <p:txBody>
          <a:bodyPr wrap="none">
            <a:spAutoFit/>
          </a:bodyPr>
          <a:lstStyle/>
          <a:p>
            <a:r>
              <a:rPr lang="en-US" sz="2000" b="1" dirty="0">
                <a:solidFill>
                  <a:srgbClr val="92D050"/>
                </a:solidFill>
                <a:effectLst>
                  <a:outerShdw blurRad="38100" dist="38100" dir="2700000" algn="tl">
                    <a:srgbClr val="000000">
                      <a:alpha val="43137"/>
                    </a:srgbClr>
                  </a:outerShdw>
                </a:effectLst>
              </a:rPr>
              <a:t>Go </a:t>
            </a:r>
            <a:r>
              <a:rPr lang="en-US" sz="2000" b="1" dirty="0" err="1">
                <a:solidFill>
                  <a:srgbClr val="92D050"/>
                </a:solidFill>
                <a:effectLst>
                  <a:outerShdw blurRad="38100" dist="38100" dir="2700000" algn="tl">
                    <a:srgbClr val="000000">
                      <a:alpha val="43137"/>
                    </a:srgbClr>
                  </a:outerShdw>
                </a:effectLst>
              </a:rPr>
              <a:t>hÉagsúlacht</a:t>
            </a:r>
            <a:endParaRPr lang="en-US" sz="2000" b="1" dirty="0">
              <a:solidFill>
                <a:srgbClr val="92D050"/>
              </a:solidFill>
              <a:effectLst>
                <a:outerShdw blurRad="38100" dist="38100" dir="2700000" algn="tl">
                  <a:srgbClr val="000000">
                    <a:alpha val="43137"/>
                  </a:srgbClr>
                </a:outerShdw>
              </a:effectLst>
            </a:endParaRPr>
          </a:p>
        </p:txBody>
      </p:sp>
      <p:sp>
        <p:nvSpPr>
          <p:cNvPr id="18" name="Rectangle 17"/>
          <p:cNvSpPr/>
          <p:nvPr/>
        </p:nvSpPr>
        <p:spPr>
          <a:xfrm>
            <a:off x="3962400" y="4394470"/>
            <a:ext cx="1778051" cy="400110"/>
          </a:xfrm>
          <a:prstGeom prst="rect">
            <a:avLst/>
          </a:prstGeom>
        </p:spPr>
        <p:txBody>
          <a:bodyPr wrap="none">
            <a:spAutoFit/>
          </a:bodyPr>
          <a:lstStyle/>
          <a:p>
            <a:r>
              <a:rPr lang="en-US" sz="2000" b="1" dirty="0">
                <a:solidFill>
                  <a:srgbClr val="881D5E"/>
                </a:solidFill>
                <a:effectLst>
                  <a:outerShdw blurRad="38100" dist="38100" dir="2700000" algn="tl">
                    <a:srgbClr val="000000">
                      <a:alpha val="43137"/>
                    </a:srgbClr>
                  </a:outerShdw>
                </a:effectLst>
              </a:rPr>
              <a:t>I </a:t>
            </a:r>
            <a:r>
              <a:rPr lang="en-US" sz="2000" b="1" dirty="0" err="1">
                <a:solidFill>
                  <a:srgbClr val="881D5E"/>
                </a:solidFill>
                <a:effectLst>
                  <a:outerShdw blurRad="38100" dist="38100" dir="2700000" algn="tl">
                    <a:srgbClr val="000000">
                      <a:alpha val="43137"/>
                    </a:srgbClr>
                  </a:outerShdw>
                </a:effectLst>
              </a:rPr>
              <a:t>Amrywiaeth</a:t>
            </a:r>
            <a:endParaRPr lang="en-US" sz="2000" b="1" dirty="0">
              <a:solidFill>
                <a:srgbClr val="881D5E"/>
              </a:solidFill>
              <a:effectLst>
                <a:outerShdw blurRad="38100" dist="38100" dir="2700000" algn="tl">
                  <a:srgbClr val="000000">
                    <a:alpha val="43137"/>
                  </a:srgbClr>
                </a:outerShdw>
              </a:effectLst>
            </a:endParaRPr>
          </a:p>
        </p:txBody>
      </p:sp>
      <p:sp>
        <p:nvSpPr>
          <p:cNvPr id="19" name="Rectangle 18"/>
          <p:cNvSpPr/>
          <p:nvPr/>
        </p:nvSpPr>
        <p:spPr>
          <a:xfrm>
            <a:off x="5638800" y="3271085"/>
            <a:ext cx="1024639" cy="400110"/>
          </a:xfrm>
          <a:prstGeom prst="rect">
            <a:avLst/>
          </a:prstGeom>
        </p:spPr>
        <p:txBody>
          <a:bodyPr wrap="none">
            <a:spAutoFit/>
          </a:bodyPr>
          <a:lstStyle/>
          <a:p>
            <a:r>
              <a:rPr lang="ar-AE" sz="2000" b="1" dirty="0">
                <a:solidFill>
                  <a:srgbClr val="FF0000"/>
                </a:solidFill>
                <a:effectLst>
                  <a:outerShdw blurRad="38100" dist="38100" dir="2700000" algn="tl">
                    <a:srgbClr val="000000">
                      <a:alpha val="43137"/>
                    </a:srgbClr>
                  </a:outerShdw>
                </a:effectLst>
              </a:rPr>
              <a:t>إلى التنوع</a:t>
            </a:r>
            <a:endParaRPr lang="en-US" sz="2000" b="1" dirty="0">
              <a:solidFill>
                <a:srgbClr val="FF0000"/>
              </a:solidFill>
              <a:effectLst>
                <a:outerShdw blurRad="38100" dist="38100" dir="2700000" algn="tl">
                  <a:srgbClr val="000000">
                    <a:alpha val="43137"/>
                  </a:srgbClr>
                </a:outerShdw>
              </a:effectLst>
            </a:endParaRPr>
          </a:p>
        </p:txBody>
      </p:sp>
      <p:sp>
        <p:nvSpPr>
          <p:cNvPr id="20" name="Rectangle 19"/>
          <p:cNvSpPr/>
          <p:nvPr/>
        </p:nvSpPr>
        <p:spPr>
          <a:xfrm>
            <a:off x="6858000" y="3122818"/>
            <a:ext cx="2034531" cy="400110"/>
          </a:xfrm>
          <a:prstGeom prst="rect">
            <a:avLst/>
          </a:prstGeom>
        </p:spPr>
        <p:txBody>
          <a:bodyPr wrap="none">
            <a:spAutoFit/>
          </a:bodyPr>
          <a:lstStyle/>
          <a:p>
            <a:r>
              <a:rPr lang="en-US" sz="2000" b="1" dirty="0" err="1">
                <a:solidFill>
                  <a:srgbClr val="1F2E5F"/>
                </a:solidFill>
                <a:effectLst>
                  <a:outerShdw blurRad="38100" dist="38100" dir="2700000" algn="tl">
                    <a:srgbClr val="000000">
                      <a:alpha val="43137"/>
                    </a:srgbClr>
                  </a:outerShdw>
                </a:effectLst>
              </a:rPr>
              <a:t>Naar</a:t>
            </a:r>
            <a:r>
              <a:rPr lang="en-US" sz="2000" b="1" dirty="0">
                <a:solidFill>
                  <a:srgbClr val="1F2E5F"/>
                </a:solidFill>
                <a:effectLst>
                  <a:outerShdw blurRad="38100" dist="38100" dir="2700000" algn="tl">
                    <a:srgbClr val="000000">
                      <a:alpha val="43137"/>
                    </a:srgbClr>
                  </a:outerShdw>
                </a:effectLst>
              </a:rPr>
              <a:t> </a:t>
            </a:r>
            <a:r>
              <a:rPr lang="en-US" sz="2000" b="1" dirty="0" err="1">
                <a:solidFill>
                  <a:srgbClr val="1F2E5F"/>
                </a:solidFill>
                <a:effectLst>
                  <a:outerShdw blurRad="38100" dist="38100" dir="2700000" algn="tl">
                    <a:srgbClr val="000000">
                      <a:alpha val="43137"/>
                    </a:srgbClr>
                  </a:outerShdw>
                </a:effectLst>
              </a:rPr>
              <a:t>diversiteit</a:t>
            </a:r>
            <a:endParaRPr lang="en-US" sz="2000" b="1" dirty="0">
              <a:solidFill>
                <a:srgbClr val="1F2E5F"/>
              </a:solidFill>
              <a:effectLst>
                <a:outerShdw blurRad="38100" dist="38100" dir="2700000" algn="tl">
                  <a:srgbClr val="000000">
                    <a:alpha val="43137"/>
                  </a:srgbClr>
                </a:outerShdw>
              </a:effectLst>
            </a:endParaRPr>
          </a:p>
        </p:txBody>
      </p:sp>
      <p:sp>
        <p:nvSpPr>
          <p:cNvPr id="2" name="Title 1"/>
          <p:cNvSpPr>
            <a:spLocks noGrp="1"/>
          </p:cNvSpPr>
          <p:nvPr>
            <p:ph type="title"/>
          </p:nvPr>
        </p:nvSpPr>
        <p:spPr/>
        <p:txBody>
          <a:bodyPr/>
          <a:lstStyle/>
          <a:p>
            <a:r>
              <a:rPr lang="en-US" b="1" dirty="0" smtClean="0">
                <a:solidFill>
                  <a:srgbClr val="00B050"/>
                </a:solidFill>
                <a:effectLst>
                  <a:outerShdw blurRad="38100" dist="38100" dir="2700000" algn="tl">
                    <a:srgbClr val="000000">
                      <a:alpha val="43137"/>
                    </a:srgbClr>
                  </a:outerShdw>
                </a:effectLst>
                <a:ea typeface="Century Gothic" charset="0"/>
                <a:cs typeface="Century Gothic" charset="0"/>
              </a:rPr>
              <a:t>…To Diversity</a:t>
            </a:r>
            <a:endParaRPr lang="en-US" dirty="0"/>
          </a:p>
        </p:txBody>
      </p:sp>
    </p:spTree>
    <p:extLst>
      <p:ext uri="{BB962C8B-B14F-4D97-AF65-F5344CB8AC3E}">
        <p14:creationId xmlns:p14="http://schemas.microsoft.com/office/powerpoint/2010/main" val="16186762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971800" y="895350"/>
            <a:ext cx="5486400" cy="375699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5" name="Title 4"/>
          <p:cNvSpPr>
            <a:spLocks noGrp="1"/>
          </p:cNvSpPr>
          <p:nvPr>
            <p:ph type="title"/>
          </p:nvPr>
        </p:nvSpPr>
        <p:spPr/>
        <p:txBody>
          <a:bodyPr/>
          <a:lstStyle/>
          <a:p>
            <a:r>
              <a:rPr lang="en-US" sz="36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Inclusion</a:t>
            </a:r>
            <a:endParaRPr lang="en-US" sz="3600" b="1" dirty="0"/>
          </a:p>
        </p:txBody>
      </p:sp>
    </p:spTree>
    <p:extLst>
      <p:ext uri="{BB962C8B-B14F-4D97-AF65-F5344CB8AC3E}">
        <p14:creationId xmlns:p14="http://schemas.microsoft.com/office/powerpoint/2010/main" val="1331968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7798F6-DA80-B042-AC9C-10AA2614D857}"/>
              </a:ext>
            </a:extLst>
          </p:cNvPr>
          <p:cNvPicPr>
            <a:picLocks noChangeAspect="1"/>
          </p:cNvPicPr>
          <p:nvPr/>
        </p:nvPicPr>
        <p:blipFill>
          <a:blip r:embed="rId3"/>
          <a:stretch>
            <a:fillRect/>
          </a:stretch>
        </p:blipFill>
        <p:spPr>
          <a:xfrm>
            <a:off x="1219200" y="18222"/>
            <a:ext cx="6934200" cy="5125278"/>
          </a:xfrm>
          <a:prstGeom prst="rect">
            <a:avLst/>
          </a:prstGeom>
        </p:spPr>
      </p:pic>
    </p:spTree>
    <p:extLst>
      <p:ext uri="{BB962C8B-B14F-4D97-AF65-F5344CB8AC3E}">
        <p14:creationId xmlns:p14="http://schemas.microsoft.com/office/powerpoint/2010/main" val="30268743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CB04FF-9378-D942-976B-1E4F79DDD613}"/>
              </a:ext>
            </a:extLst>
          </p:cNvPr>
          <p:cNvSpPr>
            <a:spLocks noGrp="1"/>
          </p:cNvSpPr>
          <p:nvPr>
            <p:ph type="title"/>
          </p:nvPr>
        </p:nvSpPr>
        <p:spPr/>
        <p:txBody>
          <a:bodyPr/>
          <a:lstStyle/>
          <a:p>
            <a:pPr algn="l"/>
            <a:r>
              <a:rPr lang="en-US" sz="4400" b="1" dirty="0" smtClean="0">
                <a:solidFill>
                  <a:srgbClr val="00B050"/>
                </a:solidFill>
                <a:effectLst>
                  <a:outerShdw blurRad="38100" dist="38100" dir="2700000" algn="tl">
                    <a:srgbClr val="000000">
                      <a:alpha val="43137"/>
                    </a:srgbClr>
                  </a:outerShdw>
                </a:effectLst>
              </a:rPr>
              <a:t>Social Justice</a:t>
            </a:r>
            <a:endParaRPr lang="en-US" sz="4400" b="1" dirty="0">
              <a:solidFill>
                <a:srgbClr val="00B050"/>
              </a:solidFill>
              <a:effectLst>
                <a:outerShdw blurRad="38100" dist="38100" dir="2700000" algn="tl">
                  <a:srgbClr val="000000">
                    <a:alpha val="43137"/>
                  </a:srgbClr>
                </a:outerShdw>
              </a:effectLst>
            </a:endParaRPr>
          </a:p>
        </p:txBody>
      </p:sp>
      <p:pic>
        <p:nvPicPr>
          <p:cNvPr id="717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0" y="1428750"/>
            <a:ext cx="4953000" cy="334602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9832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F6481F-073B-2741-9C4A-AA7956749FFC}"/>
              </a:ext>
            </a:extLst>
          </p:cNvPr>
          <p:cNvPicPr>
            <a:picLocks noChangeAspect="1"/>
          </p:cNvPicPr>
          <p:nvPr/>
        </p:nvPicPr>
        <p:blipFill rotWithShape="1">
          <a:blip r:embed="rId3"/>
          <a:srcRect r="6278"/>
          <a:stretch/>
        </p:blipFill>
        <p:spPr>
          <a:xfrm>
            <a:off x="2362200" y="0"/>
            <a:ext cx="4310964" cy="51435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021168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464" name="image23.jpg" descr="http://thumbs.media.smithsonianmag.com/filer/phenomenon_hidden_landscapes_01_963x.jpg__1072x0_q85_upscale.jpg"/>
          <p:cNvPicPr>
            <a:picLocks noChangeAspect="1"/>
          </p:cNvPicPr>
          <p:nvPr/>
        </p:nvPicPr>
        <p:blipFill>
          <a:blip r:embed="rId3">
            <a:extLst/>
          </a:blip>
          <a:stretch>
            <a:fillRect/>
          </a:stretch>
        </p:blipFill>
        <p:spPr>
          <a:xfrm>
            <a:off x="762001" y="-1"/>
            <a:ext cx="7704797" cy="5138928"/>
          </a:xfrm>
          <a:prstGeom prst="rect">
            <a:avLst/>
          </a:prstGeom>
          <a:ln>
            <a:noFill/>
          </a:ln>
          <a:effectLst>
            <a:outerShdw blurRad="190500" algn="tl" rotWithShape="0">
              <a:srgbClr val="000000">
                <a:alpha val="70000"/>
              </a:srgbClr>
            </a:outerShdw>
          </a:effectLst>
        </p:spPr>
      </p:pic>
    </p:spTree>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469" name="image24.jpg" descr="http://thumbs.media.smithsonianmag.com/filer/phenomenon_hidden_landscapes_02_963x.jpg__1072x0_q85_upscale.jpg"/>
          <p:cNvPicPr>
            <a:picLocks noChangeAspect="1"/>
          </p:cNvPicPr>
          <p:nvPr/>
        </p:nvPicPr>
        <p:blipFill>
          <a:blip r:embed="rId3">
            <a:extLst/>
          </a:blip>
          <a:stretch>
            <a:fillRect/>
          </a:stretch>
        </p:blipFill>
        <p:spPr>
          <a:xfrm>
            <a:off x="758952" y="0"/>
            <a:ext cx="7704797" cy="5138928"/>
          </a:xfrm>
          <a:prstGeom prst="rect">
            <a:avLst/>
          </a:prstGeom>
          <a:ln>
            <a:noFill/>
          </a:ln>
          <a:effectLst>
            <a:outerShdw blurRad="190500" algn="tl" rotWithShape="0">
              <a:srgbClr val="000000">
                <a:alpha val="70000"/>
              </a:srgbClr>
            </a:outerShdw>
          </a:effectLst>
        </p:spPr>
      </p:pic>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473" name="image25.jpg" descr="http://thumbs.media.smithsonianmag.com/filer/phenomenon_hidden_landscapes_04_963x.jpg__1072x0_q85_upscale.jpg"/>
          <p:cNvPicPr>
            <a:picLocks noChangeAspect="1"/>
          </p:cNvPicPr>
          <p:nvPr/>
        </p:nvPicPr>
        <p:blipFill>
          <a:blip r:embed="rId3">
            <a:extLst/>
          </a:blip>
          <a:stretch>
            <a:fillRect/>
          </a:stretch>
        </p:blipFill>
        <p:spPr>
          <a:xfrm>
            <a:off x="758952" y="0"/>
            <a:ext cx="7704797" cy="5138928"/>
          </a:xfrm>
          <a:prstGeom prst="rect">
            <a:avLst/>
          </a:prstGeom>
          <a:ln>
            <a:noFill/>
          </a:ln>
          <a:effectLst>
            <a:outerShdw blurRad="190500" algn="tl" rotWithShape="0">
              <a:srgbClr val="000000">
                <a:alpha val="70000"/>
              </a:srgbClr>
            </a:outerShdw>
          </a:effectLst>
        </p:spPr>
      </p:pic>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rPr>
              <a:t>Introduction</a:t>
            </a:r>
          </a:p>
        </p:txBody>
      </p:sp>
      <p:sp>
        <p:nvSpPr>
          <p:cNvPr id="5" name="Text Placeholder 4"/>
          <p:cNvSpPr>
            <a:spLocks noGrp="1"/>
          </p:cNvSpPr>
          <p:nvPr>
            <p:ph type="body" sz="half" idx="2"/>
          </p:nvPr>
        </p:nvSpPr>
        <p:spPr/>
        <p:txBody>
          <a:bodyPr/>
          <a:lstStyle/>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285750"/>
            <a:ext cx="4248150" cy="4248150"/>
          </a:xfrm>
          <a:prstGeom prst="rect">
            <a:avLst/>
          </a:prstGeom>
          <a:effectLst>
            <a:softEdge rad="63500"/>
          </a:effectLst>
        </p:spPr>
      </p:pic>
    </p:spTree>
    <p:extLst>
      <p:ext uri="{BB962C8B-B14F-4D97-AF65-F5344CB8AC3E}">
        <p14:creationId xmlns:p14="http://schemas.microsoft.com/office/powerpoint/2010/main" val="998781828"/>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479" name="image26.jpg" descr="http://thumbs.media.smithsonianmag.com/filer/phenomenon_hidden_landscapes_03_963x.jpg__1072x0_q85_upscale.jpg"/>
          <p:cNvPicPr>
            <a:picLocks noChangeAspect="1"/>
          </p:cNvPicPr>
          <p:nvPr/>
        </p:nvPicPr>
        <p:blipFill>
          <a:blip r:embed="rId3">
            <a:extLst/>
          </a:blip>
          <a:stretch>
            <a:fillRect/>
          </a:stretch>
        </p:blipFill>
        <p:spPr>
          <a:xfrm>
            <a:off x="758952" y="0"/>
            <a:ext cx="7704797" cy="5138928"/>
          </a:xfrm>
          <a:prstGeom prst="rect">
            <a:avLst/>
          </a:prstGeom>
          <a:ln>
            <a:noFill/>
          </a:ln>
          <a:effectLst>
            <a:outerShdw blurRad="190500" algn="tl" rotWithShape="0">
              <a:srgbClr val="000000">
                <a:alpha val="70000"/>
              </a:srgbClr>
            </a:outerShdw>
          </a:effectLst>
        </p:spPr>
      </p:pic>
    </p:spTree>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464" name="image23.jpg" descr="http://thumbs.media.smithsonianmag.com/filer/phenomenon_hidden_landscapes_01_963x.jpg__1072x0_q85_upscale.jpg"/>
          <p:cNvPicPr>
            <a:picLocks noChangeAspect="1"/>
          </p:cNvPicPr>
          <p:nvPr/>
        </p:nvPicPr>
        <p:blipFill>
          <a:blip r:embed="rId3">
            <a:extLst/>
          </a:blip>
          <a:stretch>
            <a:fillRect/>
          </a:stretch>
        </p:blipFill>
        <p:spPr>
          <a:xfrm>
            <a:off x="762001" y="-1"/>
            <a:ext cx="7704797" cy="513892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86497876"/>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479" name="image26.jpg" descr="http://thumbs.media.smithsonianmag.com/filer/phenomenon_hidden_landscapes_03_963x.jpg__1072x0_q85_upscale.jpg"/>
          <p:cNvPicPr>
            <a:picLocks noChangeAspect="1"/>
          </p:cNvPicPr>
          <p:nvPr/>
        </p:nvPicPr>
        <p:blipFill>
          <a:blip r:embed="rId3">
            <a:extLst/>
          </a:blip>
          <a:stretch>
            <a:fillRect/>
          </a:stretch>
        </p:blipFill>
        <p:spPr>
          <a:xfrm>
            <a:off x="758952" y="0"/>
            <a:ext cx="7704797" cy="513892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34840725"/>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a:solidFill>
                  <a:schemeClr val="bg1"/>
                </a:solidFill>
                <a:effectLst>
                  <a:outerShdw blurRad="38100" dist="38100" dir="2700000" algn="tl">
                    <a:srgbClr val="000000">
                      <a:alpha val="43137"/>
                    </a:srgbClr>
                  </a:outerShdw>
                </a:effectLst>
              </a:rPr>
              <a:t>Cultural </a:t>
            </a:r>
            <a:r>
              <a:rPr lang="en-US" sz="2800" dirty="0" smtClean="0">
                <a:solidFill>
                  <a:schemeClr val="bg1"/>
                </a:solidFill>
                <a:effectLst>
                  <a:outerShdw blurRad="38100" dist="38100" dir="2700000" algn="tl">
                    <a:srgbClr val="000000">
                      <a:alpha val="43137"/>
                    </a:srgbClr>
                  </a:outerShdw>
                </a:effectLst>
              </a:rPr>
              <a:t>Intelligence</a:t>
            </a:r>
            <a:endParaRPr lang="en-US" sz="2800" dirty="0">
              <a:solidFill>
                <a:schemeClr val="bg1"/>
              </a:solidFill>
              <a:effectLst>
                <a:outerShdw blurRad="38100" dist="38100" dir="2700000" algn="tl">
                  <a:srgbClr val="000000">
                    <a:alpha val="43137"/>
                  </a:srgbClr>
                </a:outerShdw>
              </a:effectLst>
            </a:endParaRPr>
          </a:p>
        </p:txBody>
      </p:sp>
      <p:sp>
        <p:nvSpPr>
          <p:cNvPr id="5" name="Content Placeholder 4"/>
          <p:cNvSpPr>
            <a:spLocks noGrp="1"/>
          </p:cNvSpPr>
          <p:nvPr>
            <p:ph idx="1"/>
          </p:nvPr>
        </p:nvSpPr>
        <p:spPr/>
        <p:txBody>
          <a:bodyPr/>
          <a:lstStyle/>
          <a:p>
            <a:pPr marL="571500" indent="-571500">
              <a:buFont typeface="Arial" panose="020B0604020202020204" pitchFamily="34" charset="0"/>
              <a:buChar char="•"/>
            </a:pPr>
            <a:r>
              <a:rPr lang="en-US" sz="2000" dirty="0"/>
              <a:t>The </a:t>
            </a:r>
            <a:r>
              <a:rPr lang="en-US" sz="2000" i="1" dirty="0">
                <a:solidFill>
                  <a:srgbClr val="BE1900"/>
                </a:solidFill>
              </a:rPr>
              <a:t>knowledge</a:t>
            </a:r>
            <a:r>
              <a:rPr lang="en-US" sz="2000" dirty="0">
                <a:solidFill>
                  <a:srgbClr val="BE1900"/>
                </a:solidFill>
              </a:rPr>
              <a:t> </a:t>
            </a:r>
            <a:r>
              <a:rPr lang="en-US" sz="2000" dirty="0"/>
              <a:t>to understand cross-cultural phenomena.</a:t>
            </a:r>
          </a:p>
          <a:p>
            <a:pPr marL="571500" indent="-571500">
              <a:buFont typeface="Arial" panose="020B0604020202020204" pitchFamily="34" charset="0"/>
              <a:buChar char="•"/>
            </a:pPr>
            <a:r>
              <a:rPr lang="en-US" sz="2000" dirty="0"/>
              <a:t>The </a:t>
            </a:r>
            <a:r>
              <a:rPr lang="en-US" sz="2000" i="1" dirty="0">
                <a:solidFill>
                  <a:srgbClr val="BE1900"/>
                </a:solidFill>
              </a:rPr>
              <a:t>mindfulness</a:t>
            </a:r>
            <a:r>
              <a:rPr lang="en-US" sz="2000" dirty="0"/>
              <a:t> to observe and interpret particular situations</a:t>
            </a:r>
          </a:p>
          <a:p>
            <a:pPr marL="571500" indent="-571500">
              <a:buFont typeface="Arial" panose="020B0604020202020204" pitchFamily="34" charset="0"/>
              <a:buChar char="•"/>
            </a:pPr>
            <a:r>
              <a:rPr lang="en-US" sz="2000" dirty="0"/>
              <a:t>The </a:t>
            </a:r>
            <a:r>
              <a:rPr lang="en-US" sz="2000" i="1" dirty="0">
                <a:solidFill>
                  <a:srgbClr val="BE1900"/>
                </a:solidFill>
              </a:rPr>
              <a:t>skills</a:t>
            </a:r>
            <a:r>
              <a:rPr lang="en-US" sz="2000" i="1" dirty="0"/>
              <a:t> </a:t>
            </a:r>
            <a:r>
              <a:rPr lang="en-US" sz="2000" dirty="0"/>
              <a:t>required to adapt </a:t>
            </a:r>
            <a:r>
              <a:rPr lang="en-US" sz="2000" i="1" dirty="0"/>
              <a:t>behavior</a:t>
            </a:r>
            <a:r>
              <a:rPr lang="en-US" sz="2000" dirty="0"/>
              <a:t> to act appropriately in a range of situations</a:t>
            </a:r>
            <a:r>
              <a:rPr lang="en-US" sz="2000" dirty="0" smtClean="0"/>
              <a:t>.</a:t>
            </a:r>
            <a:endParaRPr lang="en-US" sz="2000" dirty="0"/>
          </a:p>
        </p:txBody>
      </p:sp>
    </p:spTree>
    <p:extLst>
      <p:ext uri="{BB962C8B-B14F-4D97-AF65-F5344CB8AC3E}">
        <p14:creationId xmlns:p14="http://schemas.microsoft.com/office/powerpoint/2010/main" val="10973776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Related image"/>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556093" y="1603684"/>
            <a:ext cx="4168308" cy="22379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b="1" dirty="0">
                <a:solidFill>
                  <a:srgbClr val="BE1900"/>
                </a:solidFill>
                <a:effectLst>
                  <a:outerShdw blurRad="38100" dist="38100" dir="2700000" algn="tl">
                    <a:srgbClr val="000000">
                      <a:alpha val="43137"/>
                    </a:srgbClr>
                  </a:outerShdw>
                </a:effectLst>
                <a:latin typeface="Century Gothic" panose="020B0502020202020204" pitchFamily="34" charset="0"/>
              </a:rPr>
              <a:t>What is Cultural </a:t>
            </a:r>
            <a:r>
              <a:rPr lang="en-US" b="1" dirty="0" smtClean="0">
                <a:solidFill>
                  <a:srgbClr val="BE1900"/>
                </a:solidFill>
                <a:effectLst>
                  <a:outerShdw blurRad="38100" dist="38100" dir="2700000" algn="tl">
                    <a:srgbClr val="000000">
                      <a:alpha val="43137"/>
                    </a:srgbClr>
                  </a:outerShdw>
                </a:effectLst>
                <a:latin typeface="Century Gothic" panose="020B0502020202020204" pitchFamily="34" charset="0"/>
              </a:rPr>
              <a:t>Intelligence?</a:t>
            </a:r>
            <a:endParaRPr lang="en-US" dirty="0">
              <a:effectLst>
                <a:outerShdw blurRad="38100" dist="38100" dir="2700000" algn="tl">
                  <a:srgbClr val="000000">
                    <a:alpha val="43137"/>
                  </a:srgbClr>
                </a:outerShdw>
              </a:effectLst>
            </a:endParaRPr>
          </a:p>
        </p:txBody>
      </p:sp>
      <p:grpSp>
        <p:nvGrpSpPr>
          <p:cNvPr id="5" name="Group 4"/>
          <p:cNvGrpSpPr/>
          <p:nvPr/>
        </p:nvGrpSpPr>
        <p:grpSpPr>
          <a:xfrm>
            <a:off x="5257800" y="1276350"/>
            <a:ext cx="3123808" cy="3643078"/>
            <a:chOff x="5562600" y="1237604"/>
            <a:chExt cx="3123808" cy="3643078"/>
          </a:xfrm>
        </p:grpSpPr>
        <p:sp>
          <p:nvSpPr>
            <p:cNvPr id="9" name="Rectangle 8"/>
            <p:cNvSpPr/>
            <p:nvPr/>
          </p:nvSpPr>
          <p:spPr>
            <a:xfrm>
              <a:off x="5562600" y="4542128"/>
              <a:ext cx="3123808" cy="338554"/>
            </a:xfrm>
            <a:prstGeom prst="rect">
              <a:avLst/>
            </a:prstGeom>
            <a:ln w="34925">
              <a:noFill/>
            </a:ln>
          </p:spPr>
          <p:txBody>
            <a:bodyPr wrap="square">
              <a:spAutoFit/>
            </a:bodyPr>
            <a:lstStyle/>
            <a:p>
              <a:pPr algn="ctr" fontAlgn="base"/>
              <a:r>
                <a:rPr lang="en-US" sz="800" b="1" dirty="0" smtClean="0">
                  <a:solidFill>
                    <a:srgbClr val="111111"/>
                  </a:solidFill>
                  <a:latin typeface="+mn-lt"/>
                </a:rPr>
                <a:t>“Our North is the South.”</a:t>
              </a:r>
              <a:r>
                <a:rPr lang="en-US" sz="800" i="1" dirty="0" err="1" smtClean="0">
                  <a:latin typeface="+mn-lt"/>
                </a:rPr>
                <a:t>América</a:t>
              </a:r>
              <a:r>
                <a:rPr lang="en-US" sz="800" i="1" dirty="0" smtClean="0">
                  <a:latin typeface="+mn-lt"/>
                </a:rPr>
                <a:t> </a:t>
              </a:r>
              <a:r>
                <a:rPr lang="en-US" sz="800" i="1" dirty="0" err="1" smtClean="0">
                  <a:latin typeface="+mn-lt"/>
                </a:rPr>
                <a:t>Invertida</a:t>
              </a:r>
              <a:r>
                <a:rPr lang="en-US" sz="800" i="1" dirty="0" smtClean="0">
                  <a:latin typeface="+mn-lt"/>
                </a:rPr>
                <a:t> (Inverted America)</a:t>
              </a:r>
              <a:r>
                <a:rPr lang="en-US" sz="800" dirty="0" smtClean="0">
                  <a:latin typeface="+mn-lt"/>
                </a:rPr>
                <a:t>, </a:t>
              </a:r>
              <a:r>
                <a:rPr lang="en-US" sz="800" dirty="0" err="1" smtClean="0">
                  <a:solidFill>
                    <a:srgbClr val="21242C"/>
                  </a:solidFill>
                  <a:latin typeface="+mn-lt"/>
                </a:rPr>
                <a:t>Joaquín</a:t>
              </a:r>
              <a:r>
                <a:rPr lang="en-US" sz="800" dirty="0" smtClean="0">
                  <a:solidFill>
                    <a:srgbClr val="21242C"/>
                  </a:solidFill>
                  <a:latin typeface="+mn-lt"/>
                </a:rPr>
                <a:t> Torres-</a:t>
              </a:r>
              <a:r>
                <a:rPr lang="en-US" sz="800" dirty="0" err="1" smtClean="0">
                  <a:solidFill>
                    <a:srgbClr val="21242C"/>
                  </a:solidFill>
                  <a:latin typeface="+mn-lt"/>
                </a:rPr>
                <a:t>García</a:t>
              </a:r>
              <a:r>
                <a:rPr lang="en-US" sz="800" dirty="0" smtClean="0">
                  <a:solidFill>
                    <a:srgbClr val="21242C"/>
                  </a:solidFill>
                  <a:latin typeface="+mn-lt"/>
                </a:rPr>
                <a:t>, </a:t>
              </a:r>
              <a:r>
                <a:rPr lang="en-US" sz="800" i="1" dirty="0" smtClean="0">
                  <a:solidFill>
                    <a:srgbClr val="21242C"/>
                  </a:solidFill>
                  <a:latin typeface="+mn-lt"/>
                </a:rPr>
                <a:t>The School of the South </a:t>
              </a:r>
              <a:endParaRPr lang="en-US" sz="800" dirty="0">
                <a:solidFill>
                  <a:srgbClr val="21242C"/>
                </a:solidFill>
                <a:latin typeface="+mn-lt"/>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2600" y="1237604"/>
              <a:ext cx="3123808" cy="3304524"/>
            </a:xfrm>
            <a:prstGeom prst="rect">
              <a:avLst/>
            </a:prstGeom>
            <a:ln>
              <a:no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26461397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171E54-9469-7041-A377-69D3FAF5ACB4}"/>
              </a:ext>
            </a:extLst>
          </p:cNvPr>
          <p:cNvPicPr>
            <a:picLocks noChangeAspect="1"/>
          </p:cNvPicPr>
          <p:nvPr/>
        </p:nvPicPr>
        <p:blipFill>
          <a:blip r:embed="rId3"/>
          <a:stretch>
            <a:fillRect/>
          </a:stretch>
        </p:blipFill>
        <p:spPr>
          <a:xfrm>
            <a:off x="4495800" y="1017725"/>
            <a:ext cx="3810000" cy="375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p:txBody>
          <a:bodyPr/>
          <a:lstStyle/>
          <a:p>
            <a:r>
              <a:rPr lang="en-US" b="1" dirty="0">
                <a:solidFill>
                  <a:srgbClr val="00B050"/>
                </a:solidFill>
                <a:effectLst>
                  <a:outerShdw blurRad="38100" dist="38100" dir="2700000" algn="tl">
                    <a:srgbClr val="000000">
                      <a:alpha val="43137"/>
                    </a:srgbClr>
                  </a:outerShdw>
                </a:effectLst>
              </a:rPr>
              <a:t>Cultural Awareness</a:t>
            </a:r>
          </a:p>
        </p:txBody>
      </p:sp>
      <p:sp>
        <p:nvSpPr>
          <p:cNvPr id="3" name="Text Placeholder 2"/>
          <p:cNvSpPr>
            <a:spLocks noGrp="1"/>
          </p:cNvSpPr>
          <p:nvPr>
            <p:ph type="body" idx="4294967295"/>
          </p:nvPr>
        </p:nvSpPr>
        <p:spPr>
          <a:xfrm>
            <a:off x="457200" y="1100800"/>
            <a:ext cx="3429000" cy="3178175"/>
          </a:xfrm>
        </p:spPr>
        <p:txBody>
          <a:bodyPr/>
          <a:lstStyle/>
          <a:p>
            <a:pPr marL="285750" indent="-285750">
              <a:lnSpc>
                <a:spcPct val="100000"/>
              </a:lnSpc>
              <a:spcAft>
                <a:spcPts val="600"/>
              </a:spcAft>
              <a:buFont typeface="Arial" panose="020B0604020202020204" pitchFamily="34" charset="0"/>
              <a:buChar char="•"/>
            </a:pPr>
            <a:r>
              <a:rPr lang="en-US" sz="2000" dirty="0"/>
              <a:t>Institutional Collectivism</a:t>
            </a:r>
          </a:p>
          <a:p>
            <a:pPr marL="285750" indent="-285750">
              <a:lnSpc>
                <a:spcPct val="100000"/>
              </a:lnSpc>
              <a:spcAft>
                <a:spcPts val="600"/>
              </a:spcAft>
              <a:buFont typeface="Arial" panose="020B0604020202020204" pitchFamily="34" charset="0"/>
              <a:buChar char="•"/>
            </a:pPr>
            <a:r>
              <a:rPr lang="en-US" sz="2000" dirty="0"/>
              <a:t>In-Group Collectivism</a:t>
            </a:r>
          </a:p>
          <a:p>
            <a:pPr marL="285750" indent="-285750">
              <a:lnSpc>
                <a:spcPct val="100000"/>
              </a:lnSpc>
              <a:spcAft>
                <a:spcPts val="600"/>
              </a:spcAft>
              <a:buFont typeface="Arial" panose="020B0604020202020204" pitchFamily="34" charset="0"/>
              <a:buChar char="•"/>
            </a:pPr>
            <a:r>
              <a:rPr lang="en-US" sz="2000" dirty="0"/>
              <a:t>Power Distance</a:t>
            </a:r>
          </a:p>
          <a:p>
            <a:pPr marL="285750" indent="-285750">
              <a:lnSpc>
                <a:spcPct val="100000"/>
              </a:lnSpc>
              <a:spcAft>
                <a:spcPts val="600"/>
              </a:spcAft>
              <a:buFont typeface="Arial" panose="020B0604020202020204" pitchFamily="34" charset="0"/>
              <a:buChar char="•"/>
            </a:pPr>
            <a:r>
              <a:rPr lang="en-US" sz="2000" dirty="0"/>
              <a:t>Uncertainty Avoidance</a:t>
            </a:r>
          </a:p>
          <a:p>
            <a:pPr marL="285750" indent="-285750">
              <a:lnSpc>
                <a:spcPct val="100000"/>
              </a:lnSpc>
              <a:spcAft>
                <a:spcPts val="600"/>
              </a:spcAft>
              <a:buFont typeface="Arial" panose="020B0604020202020204" pitchFamily="34" charset="0"/>
              <a:buChar char="•"/>
            </a:pPr>
            <a:r>
              <a:rPr lang="en-US" sz="2000" dirty="0"/>
              <a:t>Gender Egalitarianism</a:t>
            </a:r>
          </a:p>
          <a:p>
            <a:pPr marL="285750" indent="-285750">
              <a:lnSpc>
                <a:spcPct val="100000"/>
              </a:lnSpc>
              <a:spcAft>
                <a:spcPts val="600"/>
              </a:spcAft>
              <a:buFont typeface="Arial" panose="020B0604020202020204" pitchFamily="34" charset="0"/>
              <a:buChar char="•"/>
            </a:pPr>
            <a:r>
              <a:rPr lang="en-US" sz="2000" dirty="0"/>
              <a:t>Assertiveness</a:t>
            </a:r>
          </a:p>
          <a:p>
            <a:pPr marL="285750" indent="-285750">
              <a:lnSpc>
                <a:spcPct val="100000"/>
              </a:lnSpc>
              <a:spcAft>
                <a:spcPts val="600"/>
              </a:spcAft>
              <a:buFont typeface="Arial" panose="020B0604020202020204" pitchFamily="34" charset="0"/>
              <a:buChar char="•"/>
            </a:pPr>
            <a:r>
              <a:rPr lang="en-US" sz="2000" dirty="0"/>
              <a:t>Humane Orientation</a:t>
            </a:r>
          </a:p>
          <a:p>
            <a:pPr marL="285750" indent="-285750">
              <a:lnSpc>
                <a:spcPct val="100000"/>
              </a:lnSpc>
              <a:spcAft>
                <a:spcPts val="600"/>
              </a:spcAft>
              <a:buFont typeface="Arial" panose="020B0604020202020204" pitchFamily="34" charset="0"/>
              <a:buChar char="•"/>
            </a:pPr>
            <a:r>
              <a:rPr lang="en-US" sz="2000" dirty="0"/>
              <a:t>Future Orientation</a:t>
            </a:r>
          </a:p>
          <a:p>
            <a:pPr marL="285750" indent="-285750">
              <a:lnSpc>
                <a:spcPct val="100000"/>
              </a:lnSpc>
              <a:spcAft>
                <a:spcPts val="600"/>
              </a:spcAft>
              <a:buFont typeface="Arial" panose="020B0604020202020204" pitchFamily="34" charset="0"/>
              <a:buChar char="•"/>
            </a:pPr>
            <a:r>
              <a:rPr lang="en-US" sz="2000" dirty="0"/>
              <a:t>Performance Orientation</a:t>
            </a:r>
          </a:p>
        </p:txBody>
      </p:sp>
    </p:spTree>
    <p:extLst>
      <p:ext uri="{BB962C8B-B14F-4D97-AF65-F5344CB8AC3E}">
        <p14:creationId xmlns:p14="http://schemas.microsoft.com/office/powerpoint/2010/main" val="41384825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3432" y="-2837"/>
            <a:ext cx="6858000" cy="5143500"/>
          </a:xfrm>
          <a:prstGeom prst="rect">
            <a:avLst/>
          </a:prstGeom>
        </p:spPr>
      </p:pic>
      <p:sp>
        <p:nvSpPr>
          <p:cNvPr id="3" name="Title 2"/>
          <p:cNvSpPr>
            <a:spLocks noGrp="1"/>
          </p:cNvSpPr>
          <p:nvPr>
            <p:ph type="title"/>
          </p:nvPr>
        </p:nvSpPr>
        <p:spPr/>
        <p:txBody>
          <a:bodyPr/>
          <a:lstStyle/>
          <a:p>
            <a:r>
              <a:rPr lang="en-US" b="1" dirty="0" smtClean="0">
                <a:solidFill>
                  <a:srgbClr val="00B050"/>
                </a:solidFill>
                <a:effectLst>
                  <a:outerShdw blurRad="38100" dist="38100" dir="2700000" algn="tl">
                    <a:srgbClr val="000000">
                      <a:alpha val="43137"/>
                    </a:srgbClr>
                  </a:outerShdw>
                </a:effectLst>
              </a:rPr>
              <a:t>EDI Work as Action</a:t>
            </a:r>
            <a:endParaRPr lang="en-US" b="1" dirty="0">
              <a:solidFill>
                <a:srgbClr val="00B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85385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solidFill>
                  <a:srgbClr val="00B050"/>
                </a:solidFill>
                <a:effectLst>
                  <a:outerShdw blurRad="38100" dist="38100" dir="2700000" algn="tl">
                    <a:srgbClr val="000000">
                      <a:alpha val="43137"/>
                    </a:srgbClr>
                  </a:outerShdw>
                </a:effectLst>
              </a:rPr>
              <a:t>The World in Change…</a:t>
            </a:r>
            <a:endParaRPr lang="en-US" b="1" dirty="0">
              <a:solidFill>
                <a:srgbClr val="00B050"/>
              </a:solidFill>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6B1D0C48-2989-1441-A668-517B5511FB44}"/>
              </a:ext>
            </a:extLst>
          </p:cNvPr>
          <p:cNvPicPr>
            <a:picLocks noChangeAspect="1"/>
          </p:cNvPicPr>
          <p:nvPr/>
        </p:nvPicPr>
        <p:blipFill>
          <a:blip r:embed="rId3"/>
          <a:stretch>
            <a:fillRect/>
          </a:stretch>
        </p:blipFill>
        <p:spPr>
          <a:xfrm>
            <a:off x="1219200" y="1276350"/>
            <a:ext cx="6705600" cy="3759200"/>
          </a:xfrm>
          <a:prstGeom prst="rect">
            <a:avLst/>
          </a:prstGeom>
        </p:spPr>
      </p:pic>
    </p:spTree>
    <p:extLst>
      <p:ext uri="{BB962C8B-B14F-4D97-AF65-F5344CB8AC3E}">
        <p14:creationId xmlns:p14="http://schemas.microsoft.com/office/powerpoint/2010/main" val="26512601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solidFill>
                  <a:srgbClr val="00B050"/>
                </a:solidFill>
                <a:effectLst>
                  <a:outerShdw blurRad="38100" dist="38100" dir="2700000" algn="tl">
                    <a:srgbClr val="000000">
                      <a:alpha val="43137"/>
                    </a:srgbClr>
                  </a:outerShdw>
                </a:effectLst>
              </a:rPr>
              <a:t>The World in Change…</a:t>
            </a:r>
            <a:endParaRPr lang="en-US" b="1" dirty="0">
              <a:solidFill>
                <a:srgbClr val="00B050"/>
              </a:solidFill>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BA85A6C4-10B4-BE4D-801B-45F72EF5356D}"/>
              </a:ext>
            </a:extLst>
          </p:cNvPr>
          <p:cNvPicPr>
            <a:picLocks noChangeAspect="1"/>
          </p:cNvPicPr>
          <p:nvPr/>
        </p:nvPicPr>
        <p:blipFill>
          <a:blip r:embed="rId3"/>
          <a:stretch>
            <a:fillRect/>
          </a:stretch>
        </p:blipFill>
        <p:spPr>
          <a:xfrm>
            <a:off x="1280160" y="1123950"/>
            <a:ext cx="6844618" cy="4114800"/>
          </a:xfrm>
          <a:prstGeom prst="rect">
            <a:avLst/>
          </a:prstGeom>
        </p:spPr>
      </p:pic>
    </p:spTree>
    <p:extLst>
      <p:ext uri="{BB962C8B-B14F-4D97-AF65-F5344CB8AC3E}">
        <p14:creationId xmlns:p14="http://schemas.microsoft.com/office/powerpoint/2010/main" val="20927532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solidFill>
                  <a:srgbClr val="00B050"/>
                </a:solidFill>
                <a:effectLst>
                  <a:outerShdw blurRad="38100" dist="38100" dir="2700000" algn="tl">
                    <a:srgbClr val="000000">
                      <a:alpha val="43137"/>
                    </a:srgbClr>
                  </a:outerShdw>
                </a:effectLst>
              </a:rPr>
              <a:t>The World in Change…</a:t>
            </a:r>
            <a:endParaRPr lang="en-US" b="1" dirty="0">
              <a:solidFill>
                <a:srgbClr val="00B050"/>
              </a:solidFill>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8FBE17ED-F784-9943-81A6-7DB8FB5CEFEA}"/>
              </a:ext>
            </a:extLst>
          </p:cNvPr>
          <p:cNvPicPr>
            <a:picLocks noChangeAspect="1"/>
          </p:cNvPicPr>
          <p:nvPr/>
        </p:nvPicPr>
        <p:blipFill>
          <a:blip r:embed="rId3"/>
          <a:stretch>
            <a:fillRect/>
          </a:stretch>
        </p:blipFill>
        <p:spPr>
          <a:xfrm>
            <a:off x="731520" y="1249194"/>
            <a:ext cx="7717793" cy="3711159"/>
          </a:xfrm>
          <a:prstGeom prst="rect">
            <a:avLst/>
          </a:prstGeom>
        </p:spPr>
      </p:pic>
    </p:spTree>
    <p:extLst>
      <p:ext uri="{BB962C8B-B14F-4D97-AF65-F5344CB8AC3E}">
        <p14:creationId xmlns:p14="http://schemas.microsoft.com/office/powerpoint/2010/main" val="19745467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rPr>
              <a:t>Introduction</a:t>
            </a:r>
          </a:p>
        </p:txBody>
      </p:sp>
      <p:sp>
        <p:nvSpPr>
          <p:cNvPr id="5" name="Text Placeholder 4"/>
          <p:cNvSpPr>
            <a:spLocks noGrp="1"/>
          </p:cNvSpPr>
          <p:nvPr>
            <p:ph type="body" sz="half" idx="2"/>
          </p:nvPr>
        </p:nvSpPr>
        <p:spPr/>
        <p:txBody>
          <a:bodyPr/>
          <a:lstStyle/>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209550"/>
            <a:ext cx="3200400" cy="4200203"/>
          </a:xfrm>
          <a:prstGeom prst="rect">
            <a:avLst/>
          </a:prstGeom>
        </p:spPr>
      </p:pic>
    </p:spTree>
    <p:extLst>
      <p:ext uri="{BB962C8B-B14F-4D97-AF65-F5344CB8AC3E}">
        <p14:creationId xmlns:p14="http://schemas.microsoft.com/office/powerpoint/2010/main" val="4134880040"/>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thompson libr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6209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4A58A-1619-7548-A8F0-7B71A8ADF37C}"/>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70FA8788-EC85-C641-A8A8-C67115159417}"/>
              </a:ext>
            </a:extLst>
          </p:cNvPr>
          <p:cNvPicPr>
            <a:picLocks noChangeAspect="1"/>
          </p:cNvPicPr>
          <p:nvPr/>
        </p:nvPicPr>
        <p:blipFill rotWithShape="1">
          <a:blip r:embed="rId3"/>
          <a:srcRect t="2428"/>
          <a:stretch/>
        </p:blipFill>
        <p:spPr>
          <a:xfrm>
            <a:off x="0" y="0"/>
            <a:ext cx="6085489" cy="4495800"/>
          </a:xfrm>
          <a:prstGeom prst="rect">
            <a:avLst/>
          </a:prstGeom>
        </p:spPr>
      </p:pic>
      <p:pic>
        <p:nvPicPr>
          <p:cNvPr id="6" name="Picture 6">
            <a:extLst>
              <a:ext uri="{FF2B5EF4-FFF2-40B4-BE49-F238E27FC236}">
                <a16:creationId xmlns:a16="http://schemas.microsoft.com/office/drawing/2014/main" id="{9DAE4C16-43C3-6244-89F3-B71125542B21}"/>
              </a:ext>
            </a:extLst>
          </p:cNvPr>
          <p:cNvPicPr>
            <a:picLocks noChangeAspect="1"/>
          </p:cNvPicPr>
          <p:nvPr/>
        </p:nvPicPr>
        <p:blipFill>
          <a:blip r:embed="rId4"/>
          <a:stretch>
            <a:fillRect/>
          </a:stretch>
        </p:blipFill>
        <p:spPr>
          <a:xfrm>
            <a:off x="4876800" y="2038350"/>
            <a:ext cx="4105275" cy="2957122"/>
          </a:xfrm>
          <a:prstGeom prst="rect">
            <a:avLst/>
          </a:prstGeom>
          <a:ln>
            <a:noFill/>
          </a:ln>
          <a:effectLst>
            <a:softEdge rad="112500"/>
          </a:effectLst>
        </p:spPr>
      </p:pic>
    </p:spTree>
    <p:extLst>
      <p:ext uri="{BB962C8B-B14F-4D97-AF65-F5344CB8AC3E}">
        <p14:creationId xmlns:p14="http://schemas.microsoft.com/office/powerpoint/2010/main" val="25027071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9F9407-D98E-E247-9E2A-80511390357D}"/>
              </a:ext>
            </a:extLst>
          </p:cNvPr>
          <p:cNvPicPr>
            <a:picLocks noChangeAspect="1"/>
          </p:cNvPicPr>
          <p:nvPr/>
        </p:nvPicPr>
        <p:blipFill>
          <a:blip r:embed="rId3">
            <a:duotone>
              <a:schemeClr val="accent5">
                <a:shade val="45000"/>
                <a:satMod val="135000"/>
              </a:schemeClr>
              <a:prstClr val="white"/>
            </a:duotone>
          </a:blip>
          <a:stretch>
            <a:fillRect/>
          </a:stretch>
        </p:blipFill>
        <p:spPr>
          <a:xfrm>
            <a:off x="4000414" y="133349"/>
            <a:ext cx="5112629" cy="5000625"/>
          </a:xfrm>
          <a:prstGeom prst="rect">
            <a:avLst/>
          </a:prstGeom>
        </p:spPr>
      </p:pic>
      <p:sp>
        <p:nvSpPr>
          <p:cNvPr id="2" name="Title 1"/>
          <p:cNvSpPr>
            <a:spLocks noGrp="1"/>
          </p:cNvSpPr>
          <p:nvPr>
            <p:ph type="title"/>
          </p:nvPr>
        </p:nvSpPr>
        <p:spPr>
          <a:xfrm>
            <a:off x="311700" y="445025"/>
            <a:ext cx="3803100" cy="572700"/>
          </a:xfrm>
          <a:solidFill>
            <a:srgbClr val="5D1542"/>
          </a:solidFill>
        </p:spPr>
        <p:txBody>
          <a:bodyPr/>
          <a:lstStyle/>
          <a:p>
            <a:r>
              <a:rPr lang="en-US" b="1" dirty="0">
                <a:solidFill>
                  <a:schemeClr val="bg1"/>
                </a:solidFill>
                <a:effectLst>
                  <a:outerShdw blurRad="38100" dist="38100" dir="2700000" algn="tl">
                    <a:srgbClr val="000000">
                      <a:alpha val="43137"/>
                    </a:srgbClr>
                  </a:outerShdw>
                </a:effectLst>
              </a:rPr>
              <a:t>OSU </a:t>
            </a:r>
            <a:r>
              <a:rPr lang="en-US" b="1" dirty="0" smtClean="0">
                <a:solidFill>
                  <a:schemeClr val="bg1"/>
                </a:solidFill>
                <a:effectLst>
                  <a:outerShdw blurRad="38100" dist="38100" dir="2700000" algn="tl">
                    <a:srgbClr val="000000">
                      <a:alpha val="43137"/>
                    </a:srgbClr>
                  </a:outerShdw>
                </a:effectLst>
              </a:rPr>
              <a:t>Demographics</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509596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0A0887-B89D-4342-B779-8AD809DDCC43}"/>
              </a:ext>
            </a:extLst>
          </p:cNvPr>
          <p:cNvPicPr>
            <a:picLocks noChangeAspect="1"/>
          </p:cNvPicPr>
          <p:nvPr/>
        </p:nvPicPr>
        <p:blipFill>
          <a:blip r:embed="rId3"/>
          <a:stretch>
            <a:fillRect/>
          </a:stretch>
        </p:blipFill>
        <p:spPr>
          <a:xfrm>
            <a:off x="-1066800" y="1885950"/>
            <a:ext cx="7566575" cy="2405558"/>
          </a:xfrm>
          <a:prstGeom prst="rect">
            <a:avLst/>
          </a:prstGeom>
        </p:spPr>
      </p:pic>
      <p:pic>
        <p:nvPicPr>
          <p:cNvPr id="12" name="Picture 11">
            <a:extLst>
              <a:ext uri="{FF2B5EF4-FFF2-40B4-BE49-F238E27FC236}">
                <a16:creationId xmlns:a16="http://schemas.microsoft.com/office/drawing/2014/main" id="{47F1A03E-02D4-9B4D-99A1-B7737D08F645}"/>
              </a:ext>
            </a:extLst>
          </p:cNvPr>
          <p:cNvPicPr>
            <a:picLocks noChangeAspect="1"/>
          </p:cNvPicPr>
          <p:nvPr/>
        </p:nvPicPr>
        <p:blipFill rotWithShape="1">
          <a:blip r:embed="rId4"/>
          <a:srcRect l="8992"/>
          <a:stretch/>
        </p:blipFill>
        <p:spPr>
          <a:xfrm>
            <a:off x="5029200" y="2072698"/>
            <a:ext cx="5183539" cy="1895106"/>
          </a:xfrm>
          <a:prstGeom prst="rect">
            <a:avLst/>
          </a:prstGeom>
        </p:spPr>
      </p:pic>
      <p:sp>
        <p:nvSpPr>
          <p:cNvPr id="2" name="TextBox 1">
            <a:extLst>
              <a:ext uri="{FF2B5EF4-FFF2-40B4-BE49-F238E27FC236}">
                <a16:creationId xmlns:a16="http://schemas.microsoft.com/office/drawing/2014/main" id="{0AA5E851-FE50-4D4E-826E-F0592D48FCE6}"/>
              </a:ext>
            </a:extLst>
          </p:cNvPr>
          <p:cNvSpPr txBox="1"/>
          <p:nvPr/>
        </p:nvSpPr>
        <p:spPr>
          <a:xfrm>
            <a:off x="304800" y="4093403"/>
            <a:ext cx="4724400" cy="461665"/>
          </a:xfrm>
          <a:prstGeom prst="rect">
            <a:avLst/>
          </a:prstGeom>
          <a:noFill/>
        </p:spPr>
        <p:txBody>
          <a:bodyPr wrap="square" rtlCol="0">
            <a:spAutoFit/>
          </a:bodyPr>
          <a:lstStyle/>
          <a:p>
            <a:r>
              <a:rPr lang="en-US" sz="1000" dirty="0"/>
              <a:t>*Hispanic/Latino			      3.9%	        4.7%</a:t>
            </a:r>
          </a:p>
          <a:p>
            <a:endParaRPr lang="en-US" dirty="0"/>
          </a:p>
        </p:txBody>
      </p:sp>
      <p:sp>
        <p:nvSpPr>
          <p:cNvPr id="4" name="Rectangle 3">
            <a:extLst>
              <a:ext uri="{FF2B5EF4-FFF2-40B4-BE49-F238E27FC236}">
                <a16:creationId xmlns:a16="http://schemas.microsoft.com/office/drawing/2014/main" id="{D01EB95B-B864-B443-92EC-DF8397659FEC}"/>
              </a:ext>
            </a:extLst>
          </p:cNvPr>
          <p:cNvSpPr/>
          <p:nvPr/>
        </p:nvSpPr>
        <p:spPr>
          <a:xfrm>
            <a:off x="3124200" y="4622804"/>
            <a:ext cx="3653564" cy="276999"/>
          </a:xfrm>
          <a:prstGeom prst="rect">
            <a:avLst/>
          </a:prstGeom>
        </p:spPr>
        <p:txBody>
          <a:bodyPr wrap="none">
            <a:spAutoFit/>
          </a:bodyPr>
          <a:lstStyle/>
          <a:p>
            <a:r>
              <a:rPr lang="en-US" sz="1200" dirty="0"/>
              <a:t>*In 2014 2.8% disclosed a disability; 2.91% in 2017</a:t>
            </a:r>
          </a:p>
        </p:txBody>
      </p:sp>
      <p:sp>
        <p:nvSpPr>
          <p:cNvPr id="9" name="Title 1">
            <a:extLst>
              <a:ext uri="{FF2B5EF4-FFF2-40B4-BE49-F238E27FC236}">
                <a16:creationId xmlns:a16="http://schemas.microsoft.com/office/drawing/2014/main" id="{50421B02-4D52-D147-9859-4D8C9530F1CB}"/>
              </a:ext>
            </a:extLst>
          </p:cNvPr>
          <p:cNvSpPr>
            <a:spLocks noGrp="1"/>
          </p:cNvSpPr>
          <p:nvPr>
            <p:ph type="title"/>
          </p:nvPr>
        </p:nvSpPr>
        <p:spPr>
          <a:solidFill>
            <a:srgbClr val="5D1542"/>
          </a:solidFill>
        </p:spPr>
        <p:txBody>
          <a:bodyPr/>
          <a:lstStyle/>
          <a:p>
            <a:pPr algn="l"/>
            <a:r>
              <a:rPr lang="en-US" sz="3200" dirty="0">
                <a:solidFill>
                  <a:schemeClr val="bg1"/>
                </a:solidFill>
              </a:rPr>
              <a:t>LIS Demographic</a:t>
            </a:r>
            <a:endParaRPr lang="en-US" dirty="0">
              <a:solidFill>
                <a:schemeClr val="bg1"/>
              </a:solidFill>
            </a:endParaRPr>
          </a:p>
        </p:txBody>
      </p:sp>
      <p:sp>
        <p:nvSpPr>
          <p:cNvPr id="5" name="Rectangle 4"/>
          <p:cNvSpPr/>
          <p:nvPr/>
        </p:nvSpPr>
        <p:spPr>
          <a:xfrm>
            <a:off x="377545" y="1424285"/>
            <a:ext cx="4677884" cy="461665"/>
          </a:xfrm>
          <a:prstGeom prst="rect">
            <a:avLst/>
          </a:prstGeom>
          <a:solidFill>
            <a:schemeClr val="lt1"/>
          </a:solidFill>
        </p:spPr>
        <p:txBody>
          <a:bodyPr wrap="none">
            <a:spAutoFit/>
          </a:bodyPr>
          <a:lstStyle/>
          <a:p>
            <a:r>
              <a:rPr lang="en-US" sz="2400" b="1" dirty="0">
                <a:solidFill>
                  <a:srgbClr val="881D5E"/>
                </a:solidFill>
                <a:effectLst>
                  <a:outerShdw blurRad="38100" dist="38100" dir="2700000" algn="tl">
                    <a:srgbClr val="000000">
                      <a:alpha val="43137"/>
                    </a:srgbClr>
                  </a:outerShdw>
                </a:effectLst>
                <a:latin typeface="+mn-lt"/>
                <a:ea typeface="Century Gothic" charset="0"/>
                <a:cs typeface="Century Gothic" charset="0"/>
              </a:rPr>
              <a:t>RACE or Family Origin: </a:t>
            </a:r>
            <a:r>
              <a:rPr lang="en-US" sz="2400" b="1" dirty="0">
                <a:solidFill>
                  <a:schemeClr val="bg1">
                    <a:lumMod val="85000"/>
                  </a:schemeClr>
                </a:solidFill>
                <a:effectLst>
                  <a:outerShdw blurRad="38100" dist="38100" dir="2700000" algn="tl">
                    <a:srgbClr val="000000">
                      <a:alpha val="43137"/>
                    </a:srgbClr>
                  </a:outerShdw>
                </a:effectLst>
                <a:latin typeface="+mn-lt"/>
                <a:ea typeface="Century Gothic" charset="0"/>
                <a:cs typeface="Century Gothic" charset="0"/>
              </a:rPr>
              <a:t>WHITE</a:t>
            </a:r>
          </a:p>
        </p:txBody>
      </p:sp>
      <p:sp>
        <p:nvSpPr>
          <p:cNvPr id="7" name="Rectangle 6"/>
          <p:cNvSpPr/>
          <p:nvPr/>
        </p:nvSpPr>
        <p:spPr>
          <a:xfrm>
            <a:off x="5943600" y="1417698"/>
            <a:ext cx="2066591" cy="461665"/>
          </a:xfrm>
          <a:prstGeom prst="rect">
            <a:avLst/>
          </a:prstGeom>
          <a:solidFill>
            <a:schemeClr val="lt1"/>
          </a:solidFill>
        </p:spPr>
        <p:txBody>
          <a:bodyPr wrap="none">
            <a:spAutoFit/>
          </a:bodyPr>
          <a:lstStyle/>
          <a:p>
            <a:r>
              <a:rPr lang="en-US" sz="2400" b="1" dirty="0">
                <a:solidFill>
                  <a:srgbClr val="881D5E"/>
                </a:solidFill>
                <a:effectLst>
                  <a:outerShdw blurRad="38100" dist="38100" dir="2700000" algn="tl">
                    <a:srgbClr val="000000">
                      <a:alpha val="43137"/>
                    </a:srgbClr>
                  </a:outerShdw>
                </a:effectLst>
                <a:latin typeface="+mn-lt"/>
                <a:ea typeface="Century Gothic" charset="0"/>
                <a:cs typeface="Century Gothic" charset="0"/>
              </a:rPr>
              <a:t>Degree: </a:t>
            </a:r>
            <a:r>
              <a:rPr lang="en-US" sz="2400" b="1" dirty="0">
                <a:solidFill>
                  <a:srgbClr val="5D1542"/>
                </a:solidFill>
                <a:effectLst>
                  <a:outerShdw blurRad="38100" dist="38100" dir="2700000" algn="tl">
                    <a:srgbClr val="000000">
                      <a:alpha val="43137"/>
                    </a:srgbClr>
                  </a:outerShdw>
                </a:effectLst>
                <a:latin typeface="+mn-lt"/>
                <a:ea typeface="Century Gothic" charset="0"/>
                <a:cs typeface="Century Gothic" charset="0"/>
              </a:rPr>
              <a:t>MLS</a:t>
            </a:r>
          </a:p>
        </p:txBody>
      </p:sp>
    </p:spTree>
    <p:extLst>
      <p:ext uri="{BB962C8B-B14F-4D97-AF65-F5344CB8AC3E}">
        <p14:creationId xmlns:p14="http://schemas.microsoft.com/office/powerpoint/2010/main" val="11291523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E77678-09BC-474B-8393-233CDDD364CE}"/>
              </a:ext>
            </a:extLst>
          </p:cNvPr>
          <p:cNvPicPr>
            <a:picLocks noChangeAspect="1"/>
          </p:cNvPicPr>
          <p:nvPr/>
        </p:nvPicPr>
        <p:blipFill>
          <a:blip r:embed="rId3"/>
          <a:stretch>
            <a:fillRect/>
          </a:stretch>
        </p:blipFill>
        <p:spPr>
          <a:xfrm>
            <a:off x="-838200" y="1735188"/>
            <a:ext cx="6128473" cy="1948358"/>
          </a:xfrm>
          <a:prstGeom prst="rect">
            <a:avLst/>
          </a:prstGeom>
        </p:spPr>
      </p:pic>
      <p:pic>
        <p:nvPicPr>
          <p:cNvPr id="5" name="Picture 4">
            <a:extLst>
              <a:ext uri="{FF2B5EF4-FFF2-40B4-BE49-F238E27FC236}">
                <a16:creationId xmlns:a16="http://schemas.microsoft.com/office/drawing/2014/main" id="{0C75744D-60E8-8041-83F2-00A531CAF2E6}"/>
              </a:ext>
            </a:extLst>
          </p:cNvPr>
          <p:cNvPicPr>
            <a:picLocks noChangeAspect="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colorTemperature colorTemp="11200"/>
                    </a14:imgEffect>
                    <a14:imgEffect>
                      <a14:saturation sat="200000"/>
                    </a14:imgEffect>
                  </a14:imgLayer>
                </a14:imgProps>
              </a:ext>
            </a:extLst>
          </a:blip>
          <a:stretch>
            <a:fillRect/>
          </a:stretch>
        </p:blipFill>
        <p:spPr>
          <a:xfrm>
            <a:off x="4258870" y="445025"/>
            <a:ext cx="4885130" cy="4677804"/>
          </a:xfrm>
          <a:prstGeom prst="rect">
            <a:avLst/>
          </a:prstGeom>
        </p:spPr>
      </p:pic>
      <p:sp>
        <p:nvSpPr>
          <p:cNvPr id="2" name="Title 1"/>
          <p:cNvSpPr>
            <a:spLocks noGrp="1"/>
          </p:cNvSpPr>
          <p:nvPr>
            <p:ph type="title"/>
          </p:nvPr>
        </p:nvSpPr>
        <p:spPr>
          <a:xfrm>
            <a:off x="311700" y="445025"/>
            <a:ext cx="3803100" cy="572700"/>
          </a:xfrm>
          <a:solidFill>
            <a:srgbClr val="5D1542"/>
          </a:solidFill>
        </p:spPr>
        <p:txBody>
          <a:bodyPr/>
          <a:lstStyle/>
          <a:p>
            <a:r>
              <a:rPr lang="en-US" b="1" dirty="0">
                <a:solidFill>
                  <a:schemeClr val="bg1"/>
                </a:solidFill>
                <a:effectLst>
                  <a:outerShdw blurRad="38100" dist="38100" dir="2700000" algn="tl">
                    <a:srgbClr val="000000">
                      <a:alpha val="43137"/>
                    </a:srgbClr>
                  </a:outerShdw>
                </a:effectLst>
              </a:rPr>
              <a:t>OSU </a:t>
            </a:r>
            <a:r>
              <a:rPr lang="en-US" b="1" dirty="0" smtClean="0">
                <a:solidFill>
                  <a:schemeClr val="bg1"/>
                </a:solidFill>
                <a:effectLst>
                  <a:outerShdw blurRad="38100" dist="38100" dir="2700000" algn="tl">
                    <a:srgbClr val="000000">
                      <a:alpha val="43137"/>
                    </a:srgbClr>
                  </a:outerShdw>
                </a:effectLst>
              </a:rPr>
              <a:t>Demographics</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172597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0421B02-4D52-D147-9859-4D8C9530F1CB}"/>
              </a:ext>
            </a:extLst>
          </p:cNvPr>
          <p:cNvSpPr>
            <a:spLocks noGrp="1"/>
          </p:cNvSpPr>
          <p:nvPr>
            <p:ph type="title"/>
          </p:nvPr>
        </p:nvSpPr>
        <p:spPr>
          <a:solidFill>
            <a:srgbClr val="5D1542"/>
          </a:solidFill>
        </p:spPr>
        <p:txBody>
          <a:bodyPr/>
          <a:lstStyle/>
          <a:p>
            <a:pPr algn="l"/>
            <a:r>
              <a:rPr lang="en-US" sz="3200" dirty="0">
                <a:solidFill>
                  <a:schemeClr val="bg1"/>
                </a:solidFill>
              </a:rPr>
              <a:t>LIS Demographic</a:t>
            </a:r>
            <a:endParaRPr lang="en-US" dirty="0">
              <a:solidFill>
                <a:schemeClr val="bg1"/>
              </a:solidFill>
            </a:endParaRPr>
          </a:p>
        </p:txBody>
      </p:sp>
      <p:sp>
        <p:nvSpPr>
          <p:cNvPr id="10" name="Text Placeholder 1">
            <a:extLst>
              <a:ext uri="{FF2B5EF4-FFF2-40B4-BE49-F238E27FC236}">
                <a16:creationId xmlns:a16="http://schemas.microsoft.com/office/drawing/2014/main" id="{68A8EC6D-C70A-D743-8766-B84574493466}"/>
              </a:ext>
            </a:extLst>
          </p:cNvPr>
          <p:cNvSpPr txBox="1">
            <a:spLocks/>
          </p:cNvSpPr>
          <p:nvPr/>
        </p:nvSpPr>
        <p:spPr>
          <a:xfrm>
            <a:off x="609600" y="1409856"/>
            <a:ext cx="3048000" cy="664059"/>
          </a:xfrm>
          <a:prstGeom prst="rect">
            <a:avLst/>
          </a:prstGeom>
        </p:spPr>
        <p:txBody>
          <a:bodyPr anchor="t"/>
          <a:lstStyle>
            <a:defPPr marR="0" lvl="0" algn="l" rtl="0">
              <a:lnSpc>
                <a:spcPct val="100000"/>
              </a:lnSpc>
              <a:spcBef>
                <a:spcPts val="0"/>
              </a:spcBef>
              <a:spcAft>
                <a:spcPts val="0"/>
              </a:spcAft>
            </a:defPPr>
            <a:lvl1pPr marR="0" lvl="0" algn="r" rtl="0">
              <a:lnSpc>
                <a:spcPct val="100000"/>
              </a:lnSpc>
              <a:spcBef>
                <a:spcPts val="0"/>
              </a:spcBef>
              <a:spcAft>
                <a:spcPts val="0"/>
              </a:spcAft>
              <a:buNone/>
              <a:defRPr sz="3600" b="0" i="0" u="none" strike="noStrike" cap="none">
                <a:solidFill>
                  <a:schemeClr val="tx1">
                    <a:lumMod val="65000"/>
                    <a:lumOff val="35000"/>
                  </a:schemeClr>
                </a:solidFill>
                <a:latin typeface="Oswald" panose="020B0604020202020204" charset="0"/>
                <a:ea typeface="Arial"/>
                <a:cs typeface="Arial"/>
                <a:sym typeface="Arial"/>
              </a:defRPr>
            </a:lvl1pPr>
            <a:lvl2pPr marR="0" lvl="1" algn="r" rtl="0">
              <a:lnSpc>
                <a:spcPct val="100000"/>
              </a:lnSpc>
              <a:spcBef>
                <a:spcPts val="0"/>
              </a:spcBef>
              <a:spcAft>
                <a:spcPts val="0"/>
              </a:spcAft>
              <a:buNone/>
              <a:defRPr sz="3000" b="0" i="0" u="none" strike="noStrike" cap="none">
                <a:solidFill>
                  <a:schemeClr val="tx1">
                    <a:lumMod val="65000"/>
                    <a:lumOff val="35000"/>
                  </a:schemeClr>
                </a:solidFill>
                <a:latin typeface="Raleway" panose="020B0604020202020204" charset="0"/>
                <a:ea typeface="Arial"/>
                <a:cs typeface="Arial"/>
                <a:sym typeface="Arial"/>
              </a:defRPr>
            </a:lvl2pPr>
            <a:lvl3pPr marR="0" lvl="2" algn="r" rtl="0">
              <a:lnSpc>
                <a:spcPct val="100000"/>
              </a:lnSpc>
              <a:spcBef>
                <a:spcPts val="0"/>
              </a:spcBef>
              <a:spcAft>
                <a:spcPts val="0"/>
              </a:spcAft>
              <a:buNone/>
              <a:defRPr sz="1400" b="0" i="0" u="none" strike="noStrike" cap="none">
                <a:solidFill>
                  <a:schemeClr val="tx1">
                    <a:lumMod val="65000"/>
                    <a:lumOff val="35000"/>
                  </a:schemeClr>
                </a:solidFill>
                <a:latin typeface="Oswald" panose="020B0604020202020204" charset="0"/>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r>
              <a:rPr lang="en-US" sz="2400" b="1" dirty="0">
                <a:solidFill>
                  <a:srgbClr val="881D5E"/>
                </a:solidFill>
                <a:effectLst>
                  <a:outerShdw blurRad="38100" dist="38100" dir="2700000" algn="tl">
                    <a:srgbClr val="000000">
                      <a:alpha val="43137"/>
                    </a:srgbClr>
                  </a:outerShdw>
                </a:effectLst>
                <a:latin typeface="+mn-lt"/>
                <a:ea typeface="Century Gothic" charset="0"/>
                <a:cs typeface="Century Gothic" charset="0"/>
              </a:rPr>
              <a:t>GENDER: </a:t>
            </a:r>
            <a:r>
              <a:rPr lang="en-US" sz="2400" b="1" dirty="0">
                <a:solidFill>
                  <a:schemeClr val="tx1"/>
                </a:solidFill>
                <a:effectLst>
                  <a:outerShdw blurRad="38100" dist="38100" dir="2700000" algn="tl">
                    <a:srgbClr val="000000">
                      <a:alpha val="43137"/>
                    </a:srgbClr>
                  </a:outerShdw>
                </a:effectLst>
                <a:latin typeface="+mn-lt"/>
                <a:ea typeface="Century Gothic" charset="0"/>
                <a:cs typeface="Century Gothic" charset="0"/>
              </a:rPr>
              <a:t>FEMALE</a:t>
            </a:r>
          </a:p>
        </p:txBody>
      </p:sp>
      <p:pic>
        <p:nvPicPr>
          <p:cNvPr id="11" name="Picture 10">
            <a:extLst>
              <a:ext uri="{FF2B5EF4-FFF2-40B4-BE49-F238E27FC236}">
                <a16:creationId xmlns:a16="http://schemas.microsoft.com/office/drawing/2014/main" id="{600FD3E6-1846-EC4B-9DF2-8D09BF2F6085}"/>
              </a:ext>
            </a:extLst>
          </p:cNvPr>
          <p:cNvPicPr>
            <a:picLocks noChangeAspect="1"/>
          </p:cNvPicPr>
          <p:nvPr/>
        </p:nvPicPr>
        <p:blipFill rotWithShape="1">
          <a:blip r:embed="rId3"/>
          <a:srcRect t="2828" r="5107" b="54839"/>
          <a:stretch/>
        </p:blipFill>
        <p:spPr>
          <a:xfrm>
            <a:off x="-253568" y="2123624"/>
            <a:ext cx="6360208" cy="2774000"/>
          </a:xfrm>
          <a:prstGeom prst="rect">
            <a:avLst/>
          </a:prstGeom>
        </p:spPr>
      </p:pic>
      <p:pic>
        <p:nvPicPr>
          <p:cNvPr id="13" name="Picture 12">
            <a:extLst>
              <a:ext uri="{FF2B5EF4-FFF2-40B4-BE49-F238E27FC236}">
                <a16:creationId xmlns:a16="http://schemas.microsoft.com/office/drawing/2014/main" id="{A36EAE78-1ED7-C745-BAC3-C893A33C09EE}"/>
              </a:ext>
            </a:extLst>
          </p:cNvPr>
          <p:cNvPicPr>
            <a:picLocks noChangeAspect="1"/>
          </p:cNvPicPr>
          <p:nvPr/>
        </p:nvPicPr>
        <p:blipFill rotWithShape="1">
          <a:blip r:embed="rId3"/>
          <a:srcRect l="3974" t="45556" r="1"/>
          <a:stretch/>
        </p:blipFill>
        <p:spPr>
          <a:xfrm>
            <a:off x="3886200" y="2073915"/>
            <a:ext cx="5537632" cy="3069585"/>
          </a:xfrm>
          <a:prstGeom prst="rect">
            <a:avLst/>
          </a:prstGeom>
        </p:spPr>
      </p:pic>
      <p:sp>
        <p:nvSpPr>
          <p:cNvPr id="14" name="Text Placeholder 1">
            <a:extLst>
              <a:ext uri="{FF2B5EF4-FFF2-40B4-BE49-F238E27FC236}">
                <a16:creationId xmlns:a16="http://schemas.microsoft.com/office/drawing/2014/main" id="{A518E499-63A5-FE43-A654-324AB26002F4}"/>
              </a:ext>
            </a:extLst>
          </p:cNvPr>
          <p:cNvSpPr txBox="1">
            <a:spLocks/>
          </p:cNvSpPr>
          <p:nvPr/>
        </p:nvSpPr>
        <p:spPr>
          <a:xfrm>
            <a:off x="5537632" y="1408177"/>
            <a:ext cx="2377440" cy="665738"/>
          </a:xfrm>
          <a:prstGeom prst="rect">
            <a:avLst/>
          </a:prstGeom>
        </p:spPr>
        <p:txBody>
          <a:bodyPr anchor="t"/>
          <a:lstStyle>
            <a:defPPr marR="0" lvl="0" algn="l" rtl="0">
              <a:lnSpc>
                <a:spcPct val="100000"/>
              </a:lnSpc>
              <a:spcBef>
                <a:spcPts val="0"/>
              </a:spcBef>
              <a:spcAft>
                <a:spcPts val="0"/>
              </a:spcAft>
            </a:defPPr>
            <a:lvl1pPr marR="0" lvl="0" algn="r" rtl="0">
              <a:lnSpc>
                <a:spcPct val="100000"/>
              </a:lnSpc>
              <a:spcBef>
                <a:spcPts val="0"/>
              </a:spcBef>
              <a:spcAft>
                <a:spcPts val="0"/>
              </a:spcAft>
              <a:buNone/>
              <a:defRPr sz="3600" b="0" i="0" u="none" strike="noStrike" cap="none">
                <a:solidFill>
                  <a:schemeClr val="tx1">
                    <a:lumMod val="65000"/>
                    <a:lumOff val="35000"/>
                  </a:schemeClr>
                </a:solidFill>
                <a:latin typeface="Oswald" panose="020B0604020202020204" charset="0"/>
                <a:ea typeface="Arial"/>
                <a:cs typeface="Arial"/>
                <a:sym typeface="Arial"/>
              </a:defRPr>
            </a:lvl1pPr>
            <a:lvl2pPr marR="0" lvl="1" algn="r" rtl="0">
              <a:lnSpc>
                <a:spcPct val="100000"/>
              </a:lnSpc>
              <a:spcBef>
                <a:spcPts val="0"/>
              </a:spcBef>
              <a:spcAft>
                <a:spcPts val="0"/>
              </a:spcAft>
              <a:buNone/>
              <a:defRPr sz="3000" b="0" i="0" u="none" strike="noStrike" cap="none">
                <a:solidFill>
                  <a:schemeClr val="tx1">
                    <a:lumMod val="65000"/>
                    <a:lumOff val="35000"/>
                  </a:schemeClr>
                </a:solidFill>
                <a:latin typeface="Raleway" panose="020B0604020202020204" charset="0"/>
                <a:ea typeface="Arial"/>
                <a:cs typeface="Arial"/>
                <a:sym typeface="Arial"/>
              </a:defRPr>
            </a:lvl2pPr>
            <a:lvl3pPr marR="0" lvl="2" algn="r" rtl="0">
              <a:lnSpc>
                <a:spcPct val="100000"/>
              </a:lnSpc>
              <a:spcBef>
                <a:spcPts val="0"/>
              </a:spcBef>
              <a:spcAft>
                <a:spcPts val="0"/>
              </a:spcAft>
              <a:buNone/>
              <a:defRPr sz="1400" b="0" i="0" u="none" strike="noStrike" cap="none">
                <a:solidFill>
                  <a:schemeClr val="tx1">
                    <a:lumMod val="65000"/>
                    <a:lumOff val="35000"/>
                  </a:schemeClr>
                </a:solidFill>
                <a:latin typeface="Oswald" panose="020B0604020202020204" charset="0"/>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r>
              <a:rPr lang="en-US" sz="2400" b="1" dirty="0">
                <a:solidFill>
                  <a:srgbClr val="881D5E"/>
                </a:solidFill>
                <a:effectLst>
                  <a:outerShdw blurRad="38100" dist="38100" dir="2700000" algn="tl">
                    <a:srgbClr val="000000">
                      <a:alpha val="43137"/>
                    </a:srgbClr>
                  </a:outerShdw>
                </a:effectLst>
                <a:latin typeface="+mn-lt"/>
                <a:ea typeface="Century Gothic" charset="0"/>
                <a:cs typeface="Century Gothic" charset="0"/>
              </a:rPr>
              <a:t>AGE: </a:t>
            </a:r>
            <a:r>
              <a:rPr lang="en-US" sz="2400" b="1" dirty="0">
                <a:solidFill>
                  <a:schemeClr val="tx1"/>
                </a:solidFill>
                <a:effectLst>
                  <a:outerShdw blurRad="38100" dist="38100" dir="2700000" algn="tl">
                    <a:srgbClr val="000000">
                      <a:alpha val="43137"/>
                    </a:srgbClr>
                  </a:outerShdw>
                </a:effectLst>
                <a:latin typeface="+mn-lt"/>
                <a:ea typeface="Century Gothic" charset="0"/>
                <a:cs typeface="Century Gothic" charset="0"/>
              </a:rPr>
              <a:t>55-64</a:t>
            </a:r>
          </a:p>
        </p:txBody>
      </p:sp>
    </p:spTree>
    <p:extLst>
      <p:ext uri="{BB962C8B-B14F-4D97-AF65-F5344CB8AC3E}">
        <p14:creationId xmlns:p14="http://schemas.microsoft.com/office/powerpoint/2010/main" val="24493911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grpSp>
        <p:nvGrpSpPr>
          <p:cNvPr id="5" name="Group 4"/>
          <p:cNvGrpSpPr>
            <a:grpSpLocks noChangeAspect="1"/>
          </p:cNvGrpSpPr>
          <p:nvPr/>
        </p:nvGrpSpPr>
        <p:grpSpPr>
          <a:xfrm>
            <a:off x="376136" y="2205831"/>
            <a:ext cx="3538894" cy="2271712"/>
            <a:chOff x="-188184" y="223837"/>
            <a:chExt cx="7315199" cy="4695825"/>
          </a:xfrm>
        </p:grpSpPr>
        <p:pic>
          <p:nvPicPr>
            <p:cNvPr id="3" name="Picture 2"/>
            <p:cNvPicPr>
              <a:picLocks noChangeAspect="1"/>
            </p:cNvPicPr>
            <p:nvPr/>
          </p:nvPicPr>
          <p:blipFill>
            <a:blip r:embed="rId3"/>
            <a:stretch>
              <a:fillRect/>
            </a:stretch>
          </p:blipFill>
          <p:spPr>
            <a:xfrm>
              <a:off x="-188184" y="223837"/>
              <a:ext cx="7315199" cy="4695825"/>
            </a:xfrm>
            <a:prstGeom prst="rect">
              <a:avLst/>
            </a:prstGeom>
            <a:ln>
              <a:noFill/>
            </a:ln>
            <a:effectLst>
              <a:softEdge rad="112500"/>
            </a:effectLst>
          </p:spPr>
        </p:pic>
        <p:sp>
          <p:nvSpPr>
            <p:cNvPr id="4" name="Rectangle 3"/>
            <p:cNvSpPr/>
            <p:nvPr/>
          </p:nvSpPr>
          <p:spPr>
            <a:xfrm>
              <a:off x="3749615" y="4319149"/>
              <a:ext cx="3148532" cy="381721"/>
            </a:xfrm>
            <a:prstGeom prst="rect">
              <a:avLst/>
            </a:prstGeom>
          </p:spPr>
          <p:txBody>
            <a:bodyPr wrap="none">
              <a:spAutoFit/>
            </a:bodyPr>
            <a:lstStyle/>
            <a:p>
              <a:r>
                <a:rPr lang="en-US" sz="600" dirty="0">
                  <a:solidFill>
                    <a:schemeClr val="bg1"/>
                  </a:solidFill>
                </a:rPr>
                <a:t>(Stephen F. </a:t>
              </a:r>
              <a:r>
                <a:rPr lang="en-US" sz="600" dirty="0" err="1">
                  <a:solidFill>
                    <a:schemeClr val="bg1"/>
                  </a:solidFill>
                </a:rPr>
                <a:t>Somerstein</a:t>
              </a:r>
              <a:r>
                <a:rPr lang="en-US" sz="600" dirty="0">
                  <a:solidFill>
                    <a:schemeClr val="bg1"/>
                  </a:solidFill>
                </a:rPr>
                <a:t>/Getty Images) </a:t>
              </a:r>
            </a:p>
          </p:txBody>
        </p:sp>
      </p:grpSp>
      <p:sp>
        <p:nvSpPr>
          <p:cNvPr id="6" name="Text Placeholder 1">
            <a:extLst>
              <a:ext uri="{FF2B5EF4-FFF2-40B4-BE49-F238E27FC236}">
                <a16:creationId xmlns:a16="http://schemas.microsoft.com/office/drawing/2014/main" id="{756AF250-3B31-974B-A45A-51AF01EEF37B}"/>
              </a:ext>
            </a:extLst>
          </p:cNvPr>
          <p:cNvSpPr txBox="1">
            <a:spLocks/>
          </p:cNvSpPr>
          <p:nvPr/>
        </p:nvSpPr>
        <p:spPr>
          <a:xfrm>
            <a:off x="533400" y="361950"/>
            <a:ext cx="8534400" cy="346075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2"/>
              </a:buClr>
              <a:buSzPct val="100000"/>
              <a:buNone/>
              <a:defRPr sz="1800" b="0" i="0" u="none" strike="noStrike" cap="none">
                <a:solidFill>
                  <a:schemeClr val="dk2"/>
                </a:solidFill>
                <a:latin typeface="Arial"/>
                <a:ea typeface="Arial"/>
                <a:cs typeface="Arial"/>
                <a:sym typeface="Arial"/>
              </a:defRPr>
            </a:lvl1pPr>
            <a:lvl2pPr marR="0" lvl="1"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2pPr>
            <a:lvl3pPr marR="0" lvl="2"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3pPr>
            <a:lvl4pPr marR="0" lvl="3"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4pPr>
            <a:lvl5pPr marR="0" lvl="4"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5pPr>
            <a:lvl6pPr marR="0" lvl="5"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6pPr>
            <a:lvl7pPr marR="0" lvl="6"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7pPr>
            <a:lvl8pPr marR="0" lvl="7"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8pPr>
            <a:lvl9pPr marR="0" lvl="8"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9pPr>
          </a:lstStyle>
          <a:p>
            <a:r>
              <a:rPr lang="en-US" sz="2800" b="1" dirty="0" smtClean="0">
                <a:solidFill>
                  <a:schemeClr val="bg1"/>
                </a:solidFill>
                <a:effectLst>
                  <a:outerShdw blurRad="38100" dist="38100" dir="2700000" algn="tl">
                    <a:srgbClr val="000000">
                      <a:alpha val="43137"/>
                    </a:srgbClr>
                  </a:outerShdw>
                </a:effectLst>
              </a:rPr>
              <a:t>“We have come to this hallowed spot to remind America of the fierce urgency of now. This is no time to engage in the luxury of </a:t>
            </a:r>
            <a:r>
              <a:rPr lang="en-US" sz="2800" b="1" dirty="0">
                <a:solidFill>
                  <a:schemeClr val="bg1"/>
                </a:solidFill>
                <a:effectLst>
                  <a:outerShdw blurRad="38100" dist="38100" dir="2700000" algn="tl">
                    <a:srgbClr val="000000">
                      <a:alpha val="43137"/>
                    </a:srgbClr>
                  </a:outerShdw>
                </a:effectLst>
              </a:rPr>
              <a:t>cooling off or </a:t>
            </a:r>
          </a:p>
        </p:txBody>
      </p:sp>
      <p:sp>
        <p:nvSpPr>
          <p:cNvPr id="2" name="Text Placeholder 1">
            <a:extLst>
              <a:ext uri="{FF2B5EF4-FFF2-40B4-BE49-F238E27FC236}">
                <a16:creationId xmlns:a16="http://schemas.microsoft.com/office/drawing/2014/main" id="{756AF250-3B31-974B-A45A-51AF01EEF37B}"/>
              </a:ext>
            </a:extLst>
          </p:cNvPr>
          <p:cNvSpPr>
            <a:spLocks noGrp="1"/>
          </p:cNvSpPr>
          <p:nvPr>
            <p:ph type="body" sz="quarter" idx="4294967295"/>
          </p:nvPr>
        </p:nvSpPr>
        <p:spPr>
          <a:xfrm>
            <a:off x="4191000" y="1962150"/>
            <a:ext cx="4876800" cy="3460750"/>
          </a:xfrm>
        </p:spPr>
        <p:txBody>
          <a:bodyPr/>
          <a:lstStyle/>
          <a:p>
            <a:r>
              <a:rPr lang="en-US" sz="2800" b="1" dirty="0" smtClean="0">
                <a:solidFill>
                  <a:schemeClr val="bg1"/>
                </a:solidFill>
                <a:effectLst>
                  <a:outerShdw blurRad="38100" dist="38100" dir="2700000" algn="tl">
                    <a:srgbClr val="000000">
                      <a:alpha val="43137"/>
                    </a:srgbClr>
                  </a:outerShdw>
                </a:effectLst>
              </a:rPr>
              <a:t>to </a:t>
            </a:r>
            <a:r>
              <a:rPr lang="en-US" sz="2800" b="1" dirty="0">
                <a:solidFill>
                  <a:schemeClr val="bg1"/>
                </a:solidFill>
                <a:effectLst>
                  <a:outerShdw blurRad="38100" dist="38100" dir="2700000" algn="tl">
                    <a:srgbClr val="000000">
                      <a:alpha val="43137"/>
                    </a:srgbClr>
                  </a:outerShdw>
                </a:effectLst>
              </a:rPr>
              <a:t>take the </a:t>
            </a:r>
            <a:r>
              <a:rPr lang="en-US" sz="2800" b="1" dirty="0" smtClean="0">
                <a:solidFill>
                  <a:schemeClr val="bg1"/>
                </a:solidFill>
                <a:effectLst>
                  <a:outerShdw blurRad="38100" dist="38100" dir="2700000" algn="tl">
                    <a:srgbClr val="000000">
                      <a:alpha val="43137"/>
                    </a:srgbClr>
                  </a:outerShdw>
                </a:effectLst>
              </a:rPr>
              <a:t>tran­quilizing drug </a:t>
            </a:r>
            <a:r>
              <a:rPr lang="en-US" sz="2800" b="1" dirty="0">
                <a:solidFill>
                  <a:schemeClr val="bg1"/>
                </a:solidFill>
                <a:effectLst>
                  <a:outerShdw blurRad="38100" dist="38100" dir="2700000" algn="tl">
                    <a:srgbClr val="000000">
                      <a:alpha val="43137"/>
                    </a:srgbClr>
                  </a:outerShdw>
                </a:effectLst>
              </a:rPr>
              <a:t>of gradualism. Now is the time to make real the  promises of democracy.”</a:t>
            </a:r>
          </a:p>
          <a:p>
            <a:r>
              <a:rPr lang="en-US" sz="2000" b="1" dirty="0" smtClean="0">
                <a:solidFill>
                  <a:schemeClr val="bg1"/>
                </a:solidFill>
                <a:effectLst>
                  <a:outerShdw blurRad="38100" dist="38100" dir="2700000" algn="tl">
                    <a:srgbClr val="000000">
                      <a:alpha val="43137"/>
                    </a:srgbClr>
                  </a:outerShdw>
                </a:effectLst>
              </a:rPr>
              <a:t>	- </a:t>
            </a:r>
            <a:r>
              <a:rPr lang="en-US" sz="2000" b="1" dirty="0">
                <a:solidFill>
                  <a:schemeClr val="bg1"/>
                </a:solidFill>
                <a:effectLst>
                  <a:outerShdw blurRad="38100" dist="38100" dir="2700000" algn="tl">
                    <a:srgbClr val="000000">
                      <a:alpha val="43137"/>
                    </a:srgbClr>
                  </a:outerShdw>
                </a:effectLst>
              </a:rPr>
              <a:t>Martin Luther King, Jr. (1963)</a:t>
            </a:r>
          </a:p>
        </p:txBody>
      </p:sp>
    </p:spTree>
    <p:extLst>
      <p:ext uri="{BB962C8B-B14F-4D97-AF65-F5344CB8AC3E}">
        <p14:creationId xmlns:p14="http://schemas.microsoft.com/office/powerpoint/2010/main" val="380490347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brainstorming ses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787420"/>
            <a:ext cx="4622800" cy="34671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 y="838200"/>
            <a:ext cx="3962400" cy="3416320"/>
          </a:xfrm>
          <a:prstGeom prst="rect">
            <a:avLst/>
          </a:prstGeom>
          <a:solidFill>
            <a:srgbClr val="00B050"/>
          </a:solidFill>
        </p:spPr>
        <p:txBody>
          <a:bodyPr wrap="square" rtlCol="0" anchor="ctr">
            <a:spAutoFit/>
          </a:bodyPr>
          <a:lstStyle/>
          <a:p>
            <a:pPr algn="ctr"/>
            <a:r>
              <a:rPr lang="pt-BR" sz="3600" b="1" dirty="0">
                <a:solidFill>
                  <a:schemeClr val="bg1"/>
                </a:solidFill>
                <a:effectLst>
                  <a:outerShdw blurRad="38100" dist="38100" dir="2700000" algn="tl">
                    <a:srgbClr val="000000">
                      <a:alpha val="43137"/>
                    </a:srgbClr>
                  </a:outerShdw>
                </a:effectLst>
              </a:rPr>
              <a:t>Tá tús maith curtha leis an </a:t>
            </a:r>
            <a:r>
              <a:rPr lang="pt-BR" sz="3600" b="1" dirty="0" smtClean="0">
                <a:solidFill>
                  <a:schemeClr val="bg1"/>
                </a:solidFill>
                <a:effectLst>
                  <a:outerShdw blurRad="38100" dist="38100" dir="2700000" algn="tl">
                    <a:srgbClr val="000000">
                      <a:alpha val="43137"/>
                    </a:srgbClr>
                  </a:outerShdw>
                </a:effectLst>
              </a:rPr>
              <a:t>tús</a:t>
            </a:r>
          </a:p>
          <a:p>
            <a:pPr algn="ctr"/>
            <a:r>
              <a:rPr lang="pt-BR" sz="3600" b="1" dirty="0" smtClean="0">
                <a:solidFill>
                  <a:schemeClr val="bg1"/>
                </a:solidFill>
                <a:effectLst>
                  <a:outerShdw blurRad="38100" dist="38100" dir="2700000" algn="tl">
                    <a:srgbClr val="000000">
                      <a:alpha val="43137"/>
                    </a:srgbClr>
                  </a:outerShdw>
                </a:effectLst>
              </a:rPr>
              <a:t>__________</a:t>
            </a:r>
            <a:endParaRPr lang="pt-BR" sz="3600" b="1" dirty="0">
              <a:solidFill>
                <a:schemeClr val="bg1"/>
              </a:solidFill>
              <a:effectLst>
                <a:outerShdw blurRad="38100" dist="38100" dir="2700000" algn="tl">
                  <a:srgbClr val="000000">
                    <a:alpha val="43137"/>
                  </a:srgbClr>
                </a:outerShdw>
              </a:effectLst>
            </a:endParaRPr>
          </a:p>
          <a:p>
            <a:pPr algn="ctr"/>
            <a:endParaRPr lang="en-US" sz="3600" b="1" dirty="0">
              <a:solidFill>
                <a:schemeClr val="bg1"/>
              </a:solidFill>
              <a:effectLst>
                <a:outerShdw blurRad="38100" dist="38100" dir="2700000" algn="tl">
                  <a:srgbClr val="000000">
                    <a:alpha val="43137"/>
                  </a:srgbClr>
                </a:outerShdw>
              </a:effectLst>
            </a:endParaRPr>
          </a:p>
          <a:p>
            <a:pPr algn="ctr"/>
            <a:r>
              <a:rPr lang="en-US" sz="3600" b="1" dirty="0" smtClean="0">
                <a:solidFill>
                  <a:schemeClr val="bg1"/>
                </a:solidFill>
                <a:effectLst>
                  <a:outerShdw blurRad="38100" dist="38100" dir="2700000" algn="tl">
                    <a:srgbClr val="000000">
                      <a:alpha val="43137"/>
                    </a:srgbClr>
                  </a:outerShdw>
                </a:effectLst>
              </a:rPr>
              <a:t>Well begun is half done</a:t>
            </a:r>
            <a:endParaRPr lang="en-US" sz="36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5859543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285750"/>
            <a:ext cx="6622500" cy="755700"/>
          </a:xfrm>
        </p:spPr>
        <p:txBody>
          <a:bodyPr/>
          <a:lstStyle/>
          <a:p>
            <a:r>
              <a:rPr lang="en-US" sz="3200" b="1" dirty="0">
                <a:solidFill>
                  <a:srgbClr val="92D050"/>
                </a:solidFill>
                <a:effectLst>
                  <a:outerShdw blurRad="38100" dist="38100" dir="2700000" algn="tl">
                    <a:srgbClr val="000000">
                      <a:alpha val="43137"/>
                    </a:srgbClr>
                  </a:outerShdw>
                </a:effectLst>
                <a:latin typeface="+mn-lt"/>
              </a:rPr>
              <a:t>Brainstorming Vision</a:t>
            </a:r>
          </a:p>
        </p:txBody>
      </p:sp>
      <p:sp>
        <p:nvSpPr>
          <p:cNvPr id="4" name="Text Placeholder 3"/>
          <p:cNvSpPr>
            <a:spLocks noGrp="1"/>
          </p:cNvSpPr>
          <p:nvPr>
            <p:ph type="body" idx="1"/>
          </p:nvPr>
        </p:nvSpPr>
        <p:spPr>
          <a:xfrm>
            <a:off x="152400" y="1071168"/>
            <a:ext cx="8686800" cy="3862782"/>
          </a:xfrm>
        </p:spPr>
        <p:txBody>
          <a:bodyPr/>
          <a:lstStyle/>
          <a:p>
            <a:pPr marL="457200" indent="-457200">
              <a:lnSpc>
                <a:spcPct val="100000"/>
              </a:lnSpc>
              <a:spcAft>
                <a:spcPts val="2400"/>
              </a:spcAft>
              <a:buFont typeface="+mj-lt"/>
              <a:buAutoNum type="arabicPeriod"/>
            </a:pPr>
            <a:r>
              <a:rPr lang="en-US" sz="1800" dirty="0" smtClean="0">
                <a:solidFill>
                  <a:schemeClr val="bg1"/>
                </a:solidFill>
                <a:latin typeface="+mn-lt"/>
              </a:rPr>
              <a:t>1. What does it mean to you to have an inclusive, equitable and divers organization? </a:t>
            </a:r>
            <a:endParaRPr lang="en-US" sz="1800" dirty="0">
              <a:solidFill>
                <a:schemeClr val="bg1"/>
              </a:solidFill>
              <a:latin typeface="+mn-lt"/>
            </a:endParaRPr>
          </a:p>
          <a:p>
            <a:pPr marL="457200" indent="-457200">
              <a:lnSpc>
                <a:spcPct val="100000"/>
              </a:lnSpc>
              <a:spcAft>
                <a:spcPts val="2400"/>
              </a:spcAft>
              <a:buFont typeface="+mj-lt"/>
              <a:buAutoNum type="arabicPeriod"/>
            </a:pPr>
            <a:r>
              <a:rPr lang="en-US" sz="1800" dirty="0" smtClean="0">
                <a:solidFill>
                  <a:schemeClr val="bg1"/>
                </a:solidFill>
                <a:latin typeface="+mn-lt"/>
              </a:rPr>
              <a:t>2. What are ways you can personally advance equity, inclusion and diversity in your department? </a:t>
            </a:r>
            <a:endParaRPr lang="en-US" sz="1800" dirty="0">
              <a:solidFill>
                <a:schemeClr val="bg1"/>
              </a:solidFill>
              <a:latin typeface="+mn-lt"/>
            </a:endParaRPr>
          </a:p>
          <a:p>
            <a:pPr marL="457200" indent="-457200">
              <a:lnSpc>
                <a:spcPct val="100000"/>
              </a:lnSpc>
              <a:spcAft>
                <a:spcPts val="0"/>
              </a:spcAft>
              <a:buFont typeface="+mj-lt"/>
              <a:buAutoNum type="arabicPeriod"/>
            </a:pPr>
            <a:r>
              <a:rPr lang="en-US" sz="1800" dirty="0" smtClean="0">
                <a:solidFill>
                  <a:schemeClr val="bg1"/>
                </a:solidFill>
                <a:latin typeface="+mn-lt"/>
              </a:rPr>
              <a:t>3a. What have been OSUL’s biggest challenges in advancing EDI efforts? </a:t>
            </a:r>
          </a:p>
          <a:p>
            <a:pPr marL="457200" indent="-457200">
              <a:lnSpc>
                <a:spcPct val="100000"/>
              </a:lnSpc>
              <a:spcAft>
                <a:spcPts val="2400"/>
              </a:spcAft>
              <a:buFont typeface="+mj-lt"/>
              <a:buAutoNum type="arabicPeriod"/>
            </a:pPr>
            <a:r>
              <a:rPr lang="en-US" sz="1800" dirty="0" smtClean="0">
                <a:solidFill>
                  <a:schemeClr val="bg1"/>
                </a:solidFill>
                <a:latin typeface="+mn-lt"/>
              </a:rPr>
              <a:t>3b. </a:t>
            </a:r>
            <a:r>
              <a:rPr lang="en-US" sz="1800" dirty="0" smtClean="0">
                <a:solidFill>
                  <a:schemeClr val="bg1"/>
                </a:solidFill>
                <a:latin typeface="+mn-lt"/>
              </a:rPr>
              <a:t>What are the Libraries’ gaps in resources for supporting EDI?</a:t>
            </a:r>
            <a:endParaRPr lang="en-US" sz="1800" dirty="0">
              <a:solidFill>
                <a:schemeClr val="bg1"/>
              </a:solidFill>
              <a:latin typeface="+mn-lt"/>
            </a:endParaRPr>
          </a:p>
          <a:p>
            <a:pPr marL="457200" indent="-457200">
              <a:lnSpc>
                <a:spcPct val="100000"/>
              </a:lnSpc>
              <a:spcAft>
                <a:spcPts val="2400"/>
              </a:spcAft>
              <a:buFont typeface="+mj-lt"/>
              <a:buAutoNum type="arabicPeriod"/>
            </a:pPr>
            <a:r>
              <a:rPr lang="en-US" sz="1800" dirty="0" smtClean="0">
                <a:solidFill>
                  <a:schemeClr val="bg1"/>
                </a:solidFill>
                <a:latin typeface="+mn-lt"/>
              </a:rPr>
              <a:t>4. What EDI-related programs, activities or training have been successful, and have made a positive impact towards EDI organizational goals?</a:t>
            </a:r>
            <a:endParaRPr lang="en-US" sz="1800" dirty="0">
              <a:solidFill>
                <a:schemeClr val="bg1"/>
              </a:solidFill>
              <a:latin typeface="+mn-lt"/>
            </a:endParaRPr>
          </a:p>
        </p:txBody>
      </p:sp>
    </p:spTree>
    <p:extLst>
      <p:ext uri="{BB962C8B-B14F-4D97-AF65-F5344CB8AC3E}">
        <p14:creationId xmlns:p14="http://schemas.microsoft.com/office/powerpoint/2010/main" val="405405665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Shape 53"/>
        <p:cNvGrpSpPr/>
        <p:nvPr/>
      </p:nvGrpSpPr>
      <p:grpSpPr>
        <a:xfrm>
          <a:off x="0" y="0"/>
          <a:ext cx="0" cy="0"/>
          <a:chOff x="0" y="0"/>
          <a:chExt cx="0" cy="0"/>
        </a:xfrm>
      </p:grpSpPr>
      <p:sp>
        <p:nvSpPr>
          <p:cNvPr id="54" name="Shape 54"/>
          <p:cNvSpPr txBox="1">
            <a:spLocks noGrp="1"/>
          </p:cNvSpPr>
          <p:nvPr>
            <p:ph type="ctrTitle"/>
          </p:nvPr>
        </p:nvSpPr>
        <p:spPr>
          <a:xfrm>
            <a:off x="233253" y="819150"/>
            <a:ext cx="8710500" cy="1542000"/>
          </a:xfrm>
          <a:prstGeom prst="rect">
            <a:avLst/>
          </a:prstGeom>
          <a:ln>
            <a:noFill/>
          </a:ln>
        </p:spPr>
        <p:txBody>
          <a:bodyPr lIns="91425" tIns="91425" rIns="91425" bIns="91425" anchor="b" anchorCtr="0">
            <a:noAutofit/>
          </a:bodyPr>
          <a:lstStyle/>
          <a:p>
            <a:pPr lvl="0" algn="r" rtl="0">
              <a:spcBef>
                <a:spcPts val="0"/>
              </a:spcBef>
              <a:buClr>
                <a:srgbClr val="000000"/>
              </a:buClr>
              <a:buSzPct val="25000"/>
              <a:buFont typeface="Arial"/>
              <a:buNone/>
            </a:pPr>
            <a:r>
              <a:rPr lang="en-US" b="1" dirty="0">
                <a:solidFill>
                  <a:srgbClr val="FFFFFF"/>
                </a:solidFill>
                <a:effectLst>
                  <a:outerShdw blurRad="38100" dist="38100" dir="2700000" algn="tl">
                    <a:srgbClr val="000000">
                      <a:alpha val="43137"/>
                    </a:srgbClr>
                  </a:outerShdw>
                </a:effectLst>
                <a:latin typeface="+mn-lt"/>
                <a:ea typeface="Oswald"/>
                <a:cs typeface="Oswald"/>
                <a:sym typeface="Oswald"/>
              </a:rPr>
              <a:t>Questions</a:t>
            </a:r>
            <a:endParaRPr lang="en" sz="2800" b="1" dirty="0">
              <a:solidFill>
                <a:srgbClr val="FFFFFF"/>
              </a:solidFill>
              <a:effectLst>
                <a:outerShdw blurRad="38100" dist="38100" dir="2700000" algn="tl">
                  <a:srgbClr val="000000">
                    <a:alpha val="43137"/>
                  </a:srgbClr>
                </a:outerShdw>
              </a:effectLst>
              <a:latin typeface="+mn-lt"/>
              <a:ea typeface="Oswald"/>
              <a:cs typeface="Oswald"/>
              <a:sym typeface="Oswald"/>
            </a:endParaRPr>
          </a:p>
        </p:txBody>
      </p:sp>
      <p:sp>
        <p:nvSpPr>
          <p:cNvPr id="55" name="Shape 55"/>
          <p:cNvSpPr txBox="1">
            <a:spLocks noGrp="1"/>
          </p:cNvSpPr>
          <p:nvPr>
            <p:ph type="subTitle" idx="1"/>
          </p:nvPr>
        </p:nvSpPr>
        <p:spPr>
          <a:xfrm>
            <a:off x="457200" y="3562350"/>
            <a:ext cx="8520600" cy="792600"/>
          </a:xfrm>
          <a:prstGeom prst="rect">
            <a:avLst/>
          </a:prstGeom>
        </p:spPr>
        <p:txBody>
          <a:bodyPr lIns="91425" tIns="91425" rIns="91425" bIns="91425" anchor="t" anchorCtr="0">
            <a:noAutofit/>
          </a:bodyPr>
          <a:lstStyle/>
          <a:p>
            <a:pPr lvl="0" algn="r" rtl="0">
              <a:spcBef>
                <a:spcPts val="0"/>
              </a:spcBef>
              <a:buNone/>
            </a:pPr>
            <a:endParaRPr lang="en" sz="2000" b="1" dirty="0">
              <a:solidFill>
                <a:srgbClr val="FFFFFF"/>
              </a:solidFill>
              <a:effectLst>
                <a:outerShdw blurRad="38100" dist="38100" dir="2700000" algn="tl">
                  <a:srgbClr val="000000">
                    <a:alpha val="43137"/>
                  </a:srgbClr>
                </a:outerShdw>
              </a:effectLst>
              <a:latin typeface="+mn-lt"/>
              <a:ea typeface="Oswald"/>
              <a:cs typeface="Oswald"/>
              <a:sym typeface="Oswald"/>
            </a:endParaRPr>
          </a:p>
          <a:p>
            <a:pPr lvl="0" algn="r" rtl="0">
              <a:spcBef>
                <a:spcPts val="0"/>
              </a:spcBef>
              <a:spcAft>
                <a:spcPts val="300"/>
              </a:spcAft>
              <a:buClr>
                <a:schemeClr val="dk1"/>
              </a:buClr>
              <a:buSzPct val="91666"/>
              <a:buFont typeface="Arial"/>
              <a:buNone/>
            </a:pPr>
            <a:r>
              <a:rPr lang="en" sz="1200" b="1" dirty="0" smtClean="0">
                <a:solidFill>
                  <a:schemeClr val="lt1"/>
                </a:solidFill>
                <a:effectLst>
                  <a:outerShdw blurRad="38100" dist="38100" dir="2700000" algn="tl">
                    <a:srgbClr val="000000">
                      <a:alpha val="43137"/>
                    </a:srgbClr>
                  </a:outerShdw>
                </a:effectLst>
                <a:latin typeface="+mn-lt"/>
                <a:ea typeface="Raleway"/>
                <a:cs typeface="Raleway"/>
                <a:sym typeface="Raleway"/>
              </a:rPr>
              <a:t>Dan Noonan</a:t>
            </a:r>
            <a:endParaRPr lang="en" sz="1200" b="1" dirty="0">
              <a:solidFill>
                <a:schemeClr val="lt1"/>
              </a:solidFill>
              <a:effectLst>
                <a:outerShdw blurRad="38100" dist="38100" dir="2700000" algn="tl">
                  <a:srgbClr val="000000">
                    <a:alpha val="43137"/>
                  </a:srgbClr>
                </a:outerShdw>
              </a:effectLst>
              <a:latin typeface="+mn-lt"/>
              <a:ea typeface="Raleway"/>
              <a:cs typeface="Raleway"/>
              <a:sym typeface="Raleway"/>
            </a:endParaRPr>
          </a:p>
          <a:p>
            <a:pPr lvl="0" algn="r" rtl="0">
              <a:spcBef>
                <a:spcPts val="0"/>
              </a:spcBef>
              <a:spcAft>
                <a:spcPts val="300"/>
              </a:spcAft>
              <a:buClr>
                <a:schemeClr val="dk1"/>
              </a:buClr>
              <a:buSzPct val="91666"/>
              <a:buFont typeface="Arial"/>
              <a:buNone/>
            </a:pPr>
            <a:r>
              <a:rPr lang="en-US" sz="1200" b="1" dirty="0">
                <a:solidFill>
                  <a:schemeClr val="lt1"/>
                </a:solidFill>
                <a:effectLst>
                  <a:outerShdw blurRad="38100" dist="38100" dir="2700000" algn="tl">
                    <a:srgbClr val="000000">
                      <a:alpha val="43137"/>
                    </a:srgbClr>
                  </a:outerShdw>
                </a:effectLst>
                <a:latin typeface="+mn-lt"/>
                <a:ea typeface="Raleway"/>
                <a:cs typeface="Raleway"/>
                <a:sym typeface="Raleway"/>
              </a:rPr>
              <a:t>n</a:t>
            </a:r>
            <a:r>
              <a:rPr lang="en" sz="1200" b="1" dirty="0" smtClean="0">
                <a:solidFill>
                  <a:schemeClr val="lt1"/>
                </a:solidFill>
                <a:effectLst>
                  <a:outerShdw blurRad="38100" dist="38100" dir="2700000" algn="tl">
                    <a:srgbClr val="000000">
                      <a:alpha val="43137"/>
                    </a:srgbClr>
                  </a:outerShdw>
                </a:effectLst>
                <a:latin typeface="+mn-lt"/>
                <a:ea typeface="Raleway"/>
                <a:cs typeface="Raleway"/>
                <a:sym typeface="Raleway"/>
              </a:rPr>
              <a:t>oonan.37@osu.edu</a:t>
            </a:r>
            <a:endParaRPr sz="1200" b="1" dirty="0">
              <a:solidFill>
                <a:srgbClr val="FFFFFF"/>
              </a:solidFill>
              <a:effectLst>
                <a:outerShdw blurRad="38100" dist="38100" dir="2700000" algn="tl">
                  <a:srgbClr val="000000">
                    <a:alpha val="43137"/>
                  </a:srgbClr>
                </a:outerShdw>
              </a:effectLst>
              <a:latin typeface="+mn-lt"/>
              <a:ea typeface="Raleway"/>
              <a:cs typeface="Raleway"/>
              <a:sym typeface="Raleway"/>
            </a:endParaRPr>
          </a:p>
          <a:p>
            <a:pPr lvl="0" algn="r" rtl="0">
              <a:spcBef>
                <a:spcPts val="0"/>
              </a:spcBef>
              <a:buClr>
                <a:srgbClr val="000000"/>
              </a:buClr>
              <a:buSzPct val="55000"/>
              <a:buFont typeface="Arial"/>
              <a:buNone/>
            </a:pPr>
            <a:endParaRPr sz="2000" b="1" dirty="0">
              <a:solidFill>
                <a:srgbClr val="FFFFFF"/>
              </a:solidFill>
              <a:effectLst>
                <a:outerShdw blurRad="38100" dist="38100" dir="2700000" algn="tl">
                  <a:srgbClr val="000000">
                    <a:alpha val="43137"/>
                  </a:srgbClr>
                </a:outerShdw>
              </a:effectLst>
              <a:latin typeface="+mn-lt"/>
              <a:ea typeface="Raleway"/>
              <a:cs typeface="Raleway"/>
              <a:sym typeface="Raleway"/>
            </a:endParaRPr>
          </a:p>
          <a:p>
            <a:pPr lvl="0" algn="r">
              <a:spcBef>
                <a:spcPts val="0"/>
              </a:spcBef>
              <a:buNone/>
            </a:pPr>
            <a:endParaRPr sz="2000" b="1" dirty="0">
              <a:solidFill>
                <a:srgbClr val="FFFFFF"/>
              </a:solidFill>
              <a:effectLst>
                <a:outerShdw blurRad="38100" dist="38100" dir="2700000" algn="tl">
                  <a:srgbClr val="000000">
                    <a:alpha val="43137"/>
                  </a:srgbClr>
                </a:outerShdw>
              </a:effectLst>
              <a:latin typeface="+mn-lt"/>
              <a:ea typeface="Raleway"/>
              <a:cs typeface="Raleway"/>
              <a:sym typeface="Raleway"/>
            </a:endParaRPr>
          </a:p>
        </p:txBody>
      </p:sp>
      <p:pic>
        <p:nvPicPr>
          <p:cNvPr id="5" name="Content Placeholder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09550"/>
            <a:ext cx="2695025" cy="4716295"/>
          </a:xfrm>
          <a:prstGeom prst="rect">
            <a:avLst/>
          </a:prstGeom>
          <a:noFill/>
          <a:ln>
            <a:noFill/>
          </a:ln>
          <a:effectLst>
            <a:softEdge rad="112500"/>
          </a:effectLst>
        </p:spPr>
      </p:pic>
    </p:spTree>
    <p:extLst>
      <p:ext uri="{BB962C8B-B14F-4D97-AF65-F5344CB8AC3E}">
        <p14:creationId xmlns:p14="http://schemas.microsoft.com/office/powerpoint/2010/main" val="12398084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474" y="1764019"/>
            <a:ext cx="2625898" cy="1645931"/>
          </a:xfrm>
        </p:spPr>
        <p:txBody>
          <a:bodyPr/>
          <a:lstStyle/>
          <a:p>
            <a:r>
              <a:rPr lang="en-US" dirty="0" smtClean="0">
                <a:effectLst>
                  <a:outerShdw blurRad="38100" dist="38100" dir="2700000" algn="tl">
                    <a:srgbClr val="000000">
                      <a:alpha val="43137"/>
                    </a:srgbClr>
                  </a:outerShdw>
                </a:effectLst>
              </a:rPr>
              <a:t>Literally grew upon the wrong side of the tracks…</a:t>
            </a:r>
            <a:endParaRPr lang="en-US" dirty="0">
              <a:effectLst>
                <a:outerShdw blurRad="38100" dist="38100" dir="2700000" algn="tl">
                  <a:srgbClr val="000000">
                    <a:alpha val="43137"/>
                  </a:srgbClr>
                </a:outerShdw>
              </a:effectLst>
            </a:endParaRPr>
          </a:p>
        </p:txBody>
      </p:sp>
      <p:grpSp>
        <p:nvGrpSpPr>
          <p:cNvPr id="19" name="Group 18"/>
          <p:cNvGrpSpPr/>
          <p:nvPr/>
        </p:nvGrpSpPr>
        <p:grpSpPr>
          <a:xfrm>
            <a:off x="3657600" y="1047750"/>
            <a:ext cx="4355706" cy="2833979"/>
            <a:chOff x="3657600" y="1047750"/>
            <a:chExt cx="4355706" cy="2833979"/>
          </a:xfrm>
        </p:grpSpPr>
        <p:grpSp>
          <p:nvGrpSpPr>
            <p:cNvPr id="15" name="Group 14"/>
            <p:cNvGrpSpPr/>
            <p:nvPr/>
          </p:nvGrpSpPr>
          <p:grpSpPr>
            <a:xfrm>
              <a:off x="3657600" y="1047750"/>
              <a:ext cx="4355706" cy="2833979"/>
              <a:chOff x="3757127" y="187448"/>
              <a:chExt cx="4355706" cy="2833979"/>
            </a:xfrm>
          </p:grpSpPr>
          <p:grpSp>
            <p:nvGrpSpPr>
              <p:cNvPr id="14" name="Group 13"/>
              <p:cNvGrpSpPr/>
              <p:nvPr/>
            </p:nvGrpSpPr>
            <p:grpSpPr>
              <a:xfrm>
                <a:off x="3757127" y="1596577"/>
                <a:ext cx="4355706" cy="1424850"/>
                <a:chOff x="3757127" y="1596577"/>
                <a:chExt cx="4355706" cy="1424850"/>
              </a:xfrm>
            </p:grpSpPr>
            <p:pic>
              <p:nvPicPr>
                <p:cNvPr id="9" name="Picture 8"/>
                <p:cNvPicPr>
                  <a:picLocks noChangeAspect="1"/>
                </p:cNvPicPr>
                <p:nvPr/>
              </p:nvPicPr>
              <p:blipFill>
                <a:blip r:embed="rId3"/>
                <a:stretch>
                  <a:fillRect/>
                </a:stretch>
              </p:blipFill>
              <p:spPr>
                <a:xfrm>
                  <a:off x="5236020" y="1596577"/>
                  <a:ext cx="2876813" cy="1417320"/>
                </a:xfrm>
                <a:prstGeom prst="rect">
                  <a:avLst/>
                </a:prstGeom>
              </p:spPr>
            </p:pic>
            <p:pic>
              <p:nvPicPr>
                <p:cNvPr id="12" name="Picture 11"/>
                <p:cNvPicPr>
                  <a:picLocks noChangeAspect="1"/>
                </p:cNvPicPr>
                <p:nvPr/>
              </p:nvPicPr>
              <p:blipFill>
                <a:blip r:embed="rId4"/>
                <a:stretch>
                  <a:fillRect/>
                </a:stretch>
              </p:blipFill>
              <p:spPr>
                <a:xfrm>
                  <a:off x="3757127" y="1604107"/>
                  <a:ext cx="1866590" cy="1417320"/>
                </a:xfrm>
                <a:prstGeom prst="rect">
                  <a:avLst/>
                </a:prstGeom>
              </p:spPr>
            </p:pic>
          </p:grpSp>
          <p:grpSp>
            <p:nvGrpSpPr>
              <p:cNvPr id="13" name="Group 12"/>
              <p:cNvGrpSpPr/>
              <p:nvPr/>
            </p:nvGrpSpPr>
            <p:grpSpPr>
              <a:xfrm>
                <a:off x="3757127" y="187448"/>
                <a:ext cx="4355706" cy="1417320"/>
                <a:chOff x="3757127" y="187448"/>
                <a:chExt cx="4355706" cy="1417320"/>
              </a:xfrm>
            </p:grpSpPr>
            <p:pic>
              <p:nvPicPr>
                <p:cNvPr id="11" name="Picture 10"/>
                <p:cNvPicPr>
                  <a:picLocks noChangeAspect="1"/>
                </p:cNvPicPr>
                <p:nvPr/>
              </p:nvPicPr>
              <p:blipFill>
                <a:blip r:embed="rId5"/>
                <a:stretch>
                  <a:fillRect/>
                </a:stretch>
              </p:blipFill>
              <p:spPr>
                <a:xfrm>
                  <a:off x="5219265" y="187448"/>
                  <a:ext cx="2893568" cy="1417320"/>
                </a:xfrm>
                <a:prstGeom prst="rect">
                  <a:avLst/>
                </a:prstGeom>
              </p:spPr>
            </p:pic>
            <p:pic>
              <p:nvPicPr>
                <p:cNvPr id="10" name="Picture 9"/>
                <p:cNvPicPr>
                  <a:picLocks noChangeAspect="1"/>
                </p:cNvPicPr>
                <p:nvPr/>
              </p:nvPicPr>
              <p:blipFill>
                <a:blip r:embed="rId6"/>
                <a:stretch>
                  <a:fillRect/>
                </a:stretch>
              </p:blipFill>
              <p:spPr>
                <a:xfrm>
                  <a:off x="3757127" y="187448"/>
                  <a:ext cx="2162433" cy="1416659"/>
                </a:xfrm>
                <a:prstGeom prst="rect">
                  <a:avLst/>
                </a:prstGeom>
              </p:spPr>
            </p:pic>
          </p:grpSp>
        </p:grpSp>
        <p:pic>
          <p:nvPicPr>
            <p:cNvPr id="16" name="Picture 15" descr="Chicago and North Western Transportation Company - Wikipedi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1580" y="2279279"/>
              <a:ext cx="553954" cy="370260"/>
            </a:xfrm>
            <a:prstGeom prst="rect">
              <a:avLst/>
            </a:prstGeom>
          </p:spPr>
        </p:pic>
      </p:grpSp>
      <p:sp>
        <p:nvSpPr>
          <p:cNvPr id="20" name="TextBox 19"/>
          <p:cNvSpPr txBox="1"/>
          <p:nvPr/>
        </p:nvSpPr>
        <p:spPr>
          <a:xfrm>
            <a:off x="3657600" y="3572827"/>
            <a:ext cx="4355706" cy="246221"/>
          </a:xfrm>
          <a:prstGeom prst="rect">
            <a:avLst/>
          </a:prstGeom>
          <a:noFill/>
        </p:spPr>
        <p:txBody>
          <a:bodyPr wrap="square" rtlCol="0">
            <a:spAutoFit/>
          </a:bodyPr>
          <a:lstStyle/>
          <a:p>
            <a:pPr algn="ctr"/>
            <a:r>
              <a:rPr lang="en-US" sz="1000" dirty="0" smtClean="0">
                <a:solidFill>
                  <a:schemeClr val="bg1"/>
                </a:solidFill>
                <a:effectLst>
                  <a:outerShdw blurRad="38100" dist="38100" dir="2700000" algn="tl">
                    <a:srgbClr val="000000">
                      <a:alpha val="43137"/>
                    </a:srgbClr>
                  </a:outerShdw>
                </a:effectLst>
              </a:rPr>
              <a:t>© Google.com and Wikipedia.org</a:t>
            </a:r>
            <a:endParaRPr lang="en-US" sz="1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22788461"/>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2"/>
          </p:nvPr>
        </p:nvSpPr>
        <p:spPr>
          <a:xfrm>
            <a:off x="666474" y="1733550"/>
            <a:ext cx="2625898" cy="1867463"/>
          </a:xfrm>
        </p:spPr>
        <p:txBody>
          <a:bodyPr/>
          <a:lstStyle/>
          <a:p>
            <a:pPr marL="171450" indent="-171450" algn="l">
              <a:spcAft>
                <a:spcPts val="0"/>
              </a:spcAft>
              <a:buFont typeface="Arial" panose="020B0604020202020204" pitchFamily="34" charset="0"/>
              <a:buChar char="•"/>
            </a:pPr>
            <a:r>
              <a:rPr lang="en-US" sz="1100" b="1" dirty="0" smtClean="0">
                <a:effectLst>
                  <a:outerShdw blurRad="50800" dist="38100" dir="2700000" algn="tl" rotWithShape="0">
                    <a:prstClr val="black">
                      <a:alpha val="40000"/>
                    </a:prstClr>
                  </a:outerShdw>
                </a:effectLst>
              </a:rPr>
              <a:t>1962: West Allis, WI</a:t>
            </a:r>
          </a:p>
          <a:p>
            <a:pPr marL="171450" indent="-171450" algn="l">
              <a:spcAft>
                <a:spcPts val="0"/>
              </a:spcAft>
              <a:buFont typeface="Arial" panose="020B0604020202020204" pitchFamily="34" charset="0"/>
              <a:buChar char="•"/>
            </a:pPr>
            <a:r>
              <a:rPr lang="en-US" sz="1100" b="1" dirty="0" smtClean="0">
                <a:effectLst>
                  <a:outerShdw blurRad="50800" dist="38100" dir="2700000" algn="tl" rotWithShape="0">
                    <a:prstClr val="black">
                      <a:alpha val="40000"/>
                    </a:prstClr>
                  </a:outerShdw>
                </a:effectLst>
              </a:rPr>
              <a:t>1980: U of MN</a:t>
            </a:r>
          </a:p>
          <a:p>
            <a:pPr marL="171450" indent="-171450" algn="l">
              <a:spcAft>
                <a:spcPts val="0"/>
              </a:spcAft>
              <a:buFont typeface="Arial" panose="020B0604020202020204" pitchFamily="34" charset="0"/>
              <a:buChar char="•"/>
            </a:pPr>
            <a:r>
              <a:rPr lang="en-US" sz="1100" b="1" dirty="0" smtClean="0">
                <a:effectLst>
                  <a:outerShdw blurRad="50800" dist="38100" dir="2700000" algn="tl" rotWithShape="0">
                    <a:prstClr val="black">
                      <a:alpha val="40000"/>
                    </a:prstClr>
                  </a:outerShdw>
                </a:effectLst>
              </a:rPr>
              <a:t>1981: UW Madison</a:t>
            </a:r>
          </a:p>
          <a:p>
            <a:pPr marL="171450" indent="-171450" algn="l">
              <a:spcAft>
                <a:spcPts val="0"/>
              </a:spcAft>
              <a:buFont typeface="Arial" panose="020B0604020202020204" pitchFamily="34" charset="0"/>
              <a:buChar char="•"/>
            </a:pPr>
            <a:r>
              <a:rPr lang="en-US" sz="1100" b="1" dirty="0" smtClean="0">
                <a:effectLst>
                  <a:outerShdw blurRad="50800" dist="38100" dir="2700000" algn="tl" rotWithShape="0">
                    <a:prstClr val="black">
                      <a:alpha val="40000"/>
                    </a:prstClr>
                  </a:outerShdw>
                </a:effectLst>
              </a:rPr>
              <a:t>1985: Milwaukee, WI</a:t>
            </a:r>
          </a:p>
          <a:p>
            <a:pPr marL="171450" indent="-171450" algn="l">
              <a:spcAft>
                <a:spcPts val="0"/>
              </a:spcAft>
              <a:buFont typeface="Arial" panose="020B0604020202020204" pitchFamily="34" charset="0"/>
              <a:buChar char="•"/>
            </a:pPr>
            <a:r>
              <a:rPr lang="en-US" sz="1100" b="1" dirty="0" smtClean="0">
                <a:effectLst>
                  <a:outerShdw blurRad="50800" dist="38100" dir="2700000" algn="tl" rotWithShape="0">
                    <a:prstClr val="black">
                      <a:alpha val="40000"/>
                    </a:prstClr>
                  </a:outerShdw>
                </a:effectLst>
              </a:rPr>
              <a:t>1986: Hamilton Twp, NJ</a:t>
            </a:r>
          </a:p>
          <a:p>
            <a:pPr marL="171450" indent="-171450" algn="l">
              <a:spcAft>
                <a:spcPts val="0"/>
              </a:spcAft>
              <a:buFont typeface="Arial" panose="020B0604020202020204" pitchFamily="34" charset="0"/>
              <a:buChar char="•"/>
            </a:pPr>
            <a:r>
              <a:rPr lang="en-US" sz="1100" b="1" dirty="0" smtClean="0">
                <a:effectLst>
                  <a:outerShdw blurRad="50800" dist="38100" dir="2700000" algn="tl" rotWithShape="0">
                    <a:prstClr val="black">
                      <a:alpha val="40000"/>
                    </a:prstClr>
                  </a:outerShdw>
                </a:effectLst>
              </a:rPr>
              <a:t>1988: Minneapolis, MN</a:t>
            </a:r>
          </a:p>
          <a:p>
            <a:pPr marL="171450" indent="-171450" algn="l">
              <a:spcAft>
                <a:spcPts val="0"/>
              </a:spcAft>
              <a:buFont typeface="Arial" panose="020B0604020202020204" pitchFamily="34" charset="0"/>
              <a:buChar char="•"/>
            </a:pPr>
            <a:r>
              <a:rPr lang="en-US" sz="1100" b="1" dirty="0" smtClean="0">
                <a:effectLst>
                  <a:outerShdw blurRad="50800" dist="38100" dir="2700000" algn="tl" rotWithShape="0">
                    <a:prstClr val="black">
                      <a:alpha val="40000"/>
                    </a:prstClr>
                  </a:outerShdw>
                </a:effectLst>
              </a:rPr>
              <a:t>1989: Milwaukee, WI</a:t>
            </a:r>
          </a:p>
          <a:p>
            <a:pPr marL="171450" indent="-171450" algn="l">
              <a:spcAft>
                <a:spcPts val="0"/>
              </a:spcAft>
              <a:buFont typeface="Arial" panose="020B0604020202020204" pitchFamily="34" charset="0"/>
              <a:buChar char="•"/>
            </a:pPr>
            <a:r>
              <a:rPr lang="en-US" sz="1100" b="1" dirty="0" smtClean="0">
                <a:effectLst>
                  <a:outerShdw blurRad="50800" dist="38100" dir="2700000" algn="tl" rotWithShape="0">
                    <a:prstClr val="black">
                      <a:alpha val="40000"/>
                    </a:prstClr>
                  </a:outerShdw>
                </a:effectLst>
              </a:rPr>
              <a:t>1990: Trenton, NJ</a:t>
            </a:r>
          </a:p>
          <a:p>
            <a:pPr marL="171450" indent="-171450" algn="l">
              <a:spcAft>
                <a:spcPts val="0"/>
              </a:spcAft>
              <a:buFont typeface="Arial" panose="020B0604020202020204" pitchFamily="34" charset="0"/>
              <a:buChar char="•"/>
            </a:pPr>
            <a:r>
              <a:rPr lang="en-US" sz="1100" b="1" dirty="0" smtClean="0">
                <a:effectLst>
                  <a:outerShdw blurRad="50800" dist="38100" dir="2700000" algn="tl" rotWithShape="0">
                    <a:prstClr val="black">
                      <a:alpha val="40000"/>
                    </a:prstClr>
                  </a:outerShdw>
                </a:effectLst>
              </a:rPr>
              <a:t>2006: Columbus, OH</a:t>
            </a:r>
            <a:endParaRPr lang="en-US" sz="1100" b="1" dirty="0">
              <a:effectLst>
                <a:outerShdw blurRad="50800" dist="38100" dir="2700000" algn="tl" rotWithShape="0">
                  <a:prstClr val="black">
                    <a:alpha val="40000"/>
                  </a:prstClr>
                </a:outerShdw>
              </a:effectLst>
            </a:endParaRPr>
          </a:p>
        </p:txBody>
      </p:sp>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9643" y="133350"/>
            <a:ext cx="3799442" cy="4724400"/>
          </a:xfrm>
          <a:prstGeom prst="rect">
            <a:avLst/>
          </a:prstGeom>
          <a:effectLst>
            <a:softEdge rad="317500"/>
          </a:effectLst>
        </p:spPr>
      </p:pic>
      <p:sp>
        <p:nvSpPr>
          <p:cNvPr id="29" name="Rectangle 28"/>
          <p:cNvSpPr/>
          <p:nvPr/>
        </p:nvSpPr>
        <p:spPr>
          <a:xfrm>
            <a:off x="4069643" y="4719250"/>
            <a:ext cx="3776307" cy="276999"/>
          </a:xfrm>
          <a:prstGeom prst="rect">
            <a:avLst/>
          </a:prstGeom>
        </p:spPr>
        <p:txBody>
          <a:bodyPr wrap="square">
            <a:spAutoFit/>
          </a:bodyPr>
          <a:lstStyle/>
          <a:p>
            <a:pPr algn="ctr"/>
            <a:r>
              <a:rPr lang="en-US" sz="600" dirty="0"/>
              <a:t>© Copyright Mapping Specialists </a:t>
            </a:r>
            <a:r>
              <a:rPr lang="en-US" sz="600" dirty="0" smtClean="0"/>
              <a:t>2019 </a:t>
            </a:r>
          </a:p>
          <a:p>
            <a:pPr algn="ctr"/>
            <a:r>
              <a:rPr lang="en-US" sz="600" dirty="0" smtClean="0"/>
              <a:t>(https</a:t>
            </a:r>
            <a:r>
              <a:rPr lang="en-US" sz="600" dirty="0"/>
              <a:t>://www.mappingspecialists.com/store/classic-political-usa-map/#prettyPhoto/0</a:t>
            </a:r>
            <a:r>
              <a:rPr lang="en-US" sz="600" dirty="0" smtClean="0"/>
              <a:t>/)</a:t>
            </a:r>
            <a:endParaRPr lang="en-US" sz="600" dirty="0"/>
          </a:p>
        </p:txBody>
      </p:sp>
      <p:sp>
        <p:nvSpPr>
          <p:cNvPr id="4" name="TextBox 3"/>
          <p:cNvSpPr txBox="1"/>
          <p:nvPr/>
        </p:nvSpPr>
        <p:spPr>
          <a:xfrm>
            <a:off x="666474" y="1352550"/>
            <a:ext cx="2625898" cy="307777"/>
          </a:xfrm>
          <a:prstGeom prst="rect">
            <a:avLst/>
          </a:prstGeom>
          <a:noFill/>
        </p:spPr>
        <p:txBody>
          <a:bodyPr wrap="square" rtlCol="0">
            <a:spAutoFit/>
          </a:bodyPr>
          <a:lstStyle/>
          <a:p>
            <a:r>
              <a:rPr lang="en-US" dirty="0" smtClean="0">
                <a:effectLst>
                  <a:outerShdw blurRad="50800" dist="38100" dir="2700000" algn="tl" rotWithShape="0">
                    <a:prstClr val="black">
                      <a:alpha val="40000"/>
                    </a:prstClr>
                  </a:outerShdw>
                </a:effectLst>
              </a:rPr>
              <a:t>Where I’m from and lived…</a:t>
            </a:r>
            <a:endParaRPr lang="en-US"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829790480"/>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474" y="1764019"/>
            <a:ext cx="2625898" cy="1645931"/>
          </a:xfrm>
        </p:spPr>
        <p:txBody>
          <a:bodyPr anchor="ctr"/>
          <a:lstStyle/>
          <a:p>
            <a:r>
              <a:rPr lang="en-US" dirty="0" smtClean="0">
                <a:effectLst>
                  <a:outerShdw blurRad="38100" dist="38100" dir="2700000" algn="tl">
                    <a:srgbClr val="000000">
                      <a:alpha val="43137"/>
                    </a:srgbClr>
                  </a:outerShdw>
                </a:effectLst>
              </a:rPr>
              <a:t>A lesson in tone-deafness</a:t>
            </a:r>
            <a:endParaRPr lang="en-US" dirty="0">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4520" y="1276350"/>
            <a:ext cx="2432855" cy="3041910"/>
          </a:xfrm>
          <a:prstGeom prst="rect">
            <a:avLst/>
          </a:prstGeom>
          <a:ln>
            <a:noFill/>
          </a:ln>
          <a:effectLst>
            <a:softEdge rad="112500"/>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416688"/>
            <a:ext cx="2051692" cy="2993262"/>
          </a:xfrm>
          <a:prstGeom prst="rect">
            <a:avLst/>
          </a:prstGeom>
          <a:ln>
            <a:noFill/>
          </a:ln>
          <a:effectLst>
            <a:softEdge rad="112500"/>
          </a:effectLst>
        </p:spPr>
      </p:pic>
    </p:spTree>
    <p:extLst>
      <p:ext uri="{BB962C8B-B14F-4D97-AF65-F5344CB8AC3E}">
        <p14:creationId xmlns:p14="http://schemas.microsoft.com/office/powerpoint/2010/main" val="186317103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EDI and Social Justice at OSUL</a:t>
            </a:r>
          </a:p>
        </p:txBody>
      </p:sp>
      <p:sp>
        <p:nvSpPr>
          <p:cNvPr id="5" name="Text Placeholder 4"/>
          <p:cNvSpPr>
            <a:spLocks noGrp="1"/>
          </p:cNvSpPr>
          <p:nvPr>
            <p:ph type="body" sz="half" idx="2"/>
          </p:nvPr>
        </p:nvSpPr>
        <p:spPr/>
        <p:txBody>
          <a:bodyPr/>
          <a:lstStyle/>
          <a:p>
            <a:r>
              <a:rPr lang="en-US" dirty="0" smtClean="0">
                <a:effectLst>
                  <a:outerShdw blurRad="38100" dist="38100" dir="2700000" algn="tl">
                    <a:srgbClr val="000000">
                      <a:alpha val="43137"/>
                    </a:srgbClr>
                  </a:outerShdw>
                </a:effectLst>
              </a:rPr>
              <a:t>My reason(s) for being here…</a:t>
            </a:r>
            <a:endParaRPr lang="en-US" dirty="0">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33800" y="438150"/>
            <a:ext cx="4706938" cy="3922448"/>
          </a:xfrm>
          <a:effectLst>
            <a:softEdge rad="190500"/>
          </a:effectLst>
        </p:spPr>
      </p:pic>
      <p:sp>
        <p:nvSpPr>
          <p:cNvPr id="7" name="Rectangle 6"/>
          <p:cNvSpPr/>
          <p:nvPr/>
        </p:nvSpPr>
        <p:spPr>
          <a:xfrm>
            <a:off x="3810000" y="4145154"/>
            <a:ext cx="4630738" cy="215444"/>
          </a:xfrm>
          <a:prstGeom prst="rect">
            <a:avLst/>
          </a:prstGeom>
        </p:spPr>
        <p:txBody>
          <a:bodyPr wrap="square">
            <a:spAutoFit/>
          </a:bodyPr>
          <a:lstStyle/>
          <a:p>
            <a:pPr algn="ctr"/>
            <a:r>
              <a:rPr lang="en-US" sz="800" dirty="0">
                <a:solidFill>
                  <a:schemeClr val="bg1">
                    <a:lumMod val="65000"/>
                  </a:schemeClr>
                </a:solidFill>
              </a:rPr>
              <a:t>© 2019 Pivot Point</a:t>
            </a:r>
          </a:p>
        </p:txBody>
      </p:sp>
    </p:spTree>
    <p:extLst>
      <p:ext uri="{BB962C8B-B14F-4D97-AF65-F5344CB8AC3E}">
        <p14:creationId xmlns:p14="http://schemas.microsoft.com/office/powerpoint/2010/main" val="1765164495"/>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EDI and Social Justice at OSUL</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32225" y="827387"/>
            <a:ext cx="4706938" cy="3487138"/>
          </a:xfrm>
        </p:spPr>
      </p:pic>
      <p:sp>
        <p:nvSpPr>
          <p:cNvPr id="5" name="Text Placeholder 4"/>
          <p:cNvSpPr>
            <a:spLocks noGrp="1"/>
          </p:cNvSpPr>
          <p:nvPr>
            <p:ph type="body" sz="half" idx="2"/>
          </p:nvPr>
        </p:nvSpPr>
        <p:spPr/>
        <p:txBody>
          <a:bodyPr/>
          <a:lstStyle/>
          <a:p>
            <a:r>
              <a:rPr lang="en-US" dirty="0" smtClean="0">
                <a:effectLst>
                  <a:outerShdw blurRad="38100" dist="38100" dir="2700000" algn="tl">
                    <a:srgbClr val="000000">
                      <a:alpha val="43137"/>
                    </a:srgbClr>
                  </a:outerShdw>
                </a:effectLst>
              </a:rPr>
              <a:t>Developing a digital preservation ethos that embraces all users</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34606708"/>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11658</TotalTime>
  <Words>3668</Words>
  <Application>Microsoft Office PowerPoint</Application>
  <PresentationFormat>On-screen Show (16:9)</PresentationFormat>
  <Paragraphs>340</Paragraphs>
  <Slides>49</Slides>
  <Notes>49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ＭＳ Ｐゴシック</vt:lpstr>
      <vt:lpstr>Arial</vt:lpstr>
      <vt:lpstr>Century Gothic</vt:lpstr>
      <vt:lpstr>Oswald</vt:lpstr>
      <vt:lpstr>Raleway</vt:lpstr>
      <vt:lpstr>Tahoma</vt:lpstr>
      <vt:lpstr>simple-light-2</vt:lpstr>
      <vt:lpstr>EDI + Social Justice@ OSUL</vt:lpstr>
      <vt:lpstr>Objective:</vt:lpstr>
      <vt:lpstr>Introduction</vt:lpstr>
      <vt:lpstr>Introduction</vt:lpstr>
      <vt:lpstr>Literally grew upon the wrong side of the tracks…</vt:lpstr>
      <vt:lpstr>PowerPoint Presentation</vt:lpstr>
      <vt:lpstr>A lesson in tone-deafness</vt:lpstr>
      <vt:lpstr>EDI and Social Justice at OSUL</vt:lpstr>
      <vt:lpstr>EDI and Social Justice at OSUL</vt:lpstr>
      <vt:lpstr>STATUS CHECK  12+ years @ OSU: Observations</vt:lpstr>
      <vt:lpstr>Who are our users?</vt:lpstr>
      <vt:lpstr>PowerPoint Presentation</vt:lpstr>
      <vt:lpstr>Who are our Colleagues?</vt:lpstr>
      <vt:lpstr>PowerPoint Presentation</vt:lpstr>
      <vt:lpstr>PowerPoint Presentation</vt:lpstr>
      <vt:lpstr>Who are our faculty?</vt:lpstr>
      <vt:lpstr>PowerPoint Presentation</vt:lpstr>
      <vt:lpstr>PowerPoint Presentation</vt:lpstr>
      <vt:lpstr>PowerPoint Presentation</vt:lpstr>
      <vt:lpstr>From Variety… </vt:lpstr>
      <vt:lpstr>From Variety… </vt:lpstr>
      <vt:lpstr>…To Diversity</vt:lpstr>
      <vt:lpstr>Inclusion</vt:lpstr>
      <vt:lpstr>PowerPoint Presentation</vt:lpstr>
      <vt:lpstr>Social Justice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Cultural Intelligence</vt:lpstr>
      <vt:lpstr>What is Cultural Intelligence?</vt:lpstr>
      <vt:lpstr>Cultural Awareness</vt:lpstr>
      <vt:lpstr>EDI Work as Action</vt:lpstr>
      <vt:lpstr>The World in Change…</vt:lpstr>
      <vt:lpstr>The World in Change…</vt:lpstr>
      <vt:lpstr>The World in Change…</vt:lpstr>
      <vt:lpstr>PowerPoint Presentation</vt:lpstr>
      <vt:lpstr>PowerPoint Presentation</vt:lpstr>
      <vt:lpstr>OSU Demographics</vt:lpstr>
      <vt:lpstr>LIS Demographic</vt:lpstr>
      <vt:lpstr>OSU Demographics</vt:lpstr>
      <vt:lpstr>LIS Demographic</vt:lpstr>
      <vt:lpstr>PowerPoint Presentation</vt:lpstr>
      <vt:lpstr>PowerPoint Presentation</vt:lpstr>
      <vt:lpstr>Brainstorming Vision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from the  Andes &amp;Amazonia Area Studies: LAT Collection</dc:title>
  <dc:creator>espinosadelosmonteros.1, Pamela</dc:creator>
  <cp:lastModifiedBy>Daniel Noonan</cp:lastModifiedBy>
  <cp:revision>247</cp:revision>
  <cp:lastPrinted>2019-05-14T19:46:38Z</cp:lastPrinted>
  <dcterms:modified xsi:type="dcterms:W3CDTF">2019-05-15T18:17:19Z</dcterms:modified>
</cp:coreProperties>
</file>