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8" r:id="rId2"/>
  </p:sldMasterIdLst>
  <p:notesMasterIdLst>
    <p:notesMasterId r:id="rId49"/>
  </p:notesMasterIdLst>
  <p:handoutMasterIdLst>
    <p:handoutMasterId r:id="rId50"/>
  </p:handoutMasterIdLst>
  <p:sldIdLst>
    <p:sldId id="256" r:id="rId3"/>
    <p:sldId id="323" r:id="rId4"/>
    <p:sldId id="366" r:id="rId5"/>
    <p:sldId id="367" r:id="rId6"/>
    <p:sldId id="368" r:id="rId7"/>
    <p:sldId id="369" r:id="rId8"/>
    <p:sldId id="387" r:id="rId9"/>
    <p:sldId id="388" r:id="rId10"/>
    <p:sldId id="404" r:id="rId11"/>
    <p:sldId id="390" r:id="rId12"/>
    <p:sldId id="391" r:id="rId13"/>
    <p:sldId id="392" r:id="rId14"/>
    <p:sldId id="393" r:id="rId15"/>
    <p:sldId id="395" r:id="rId16"/>
    <p:sldId id="399" r:id="rId17"/>
    <p:sldId id="400" r:id="rId18"/>
    <p:sldId id="402" r:id="rId19"/>
    <p:sldId id="401" r:id="rId20"/>
    <p:sldId id="403" r:id="rId21"/>
    <p:sldId id="376" r:id="rId22"/>
    <p:sldId id="350" r:id="rId23"/>
    <p:sldId id="351" r:id="rId24"/>
    <p:sldId id="354" r:id="rId25"/>
    <p:sldId id="386" r:id="rId26"/>
    <p:sldId id="383" r:id="rId27"/>
    <p:sldId id="380" r:id="rId28"/>
    <p:sldId id="328" r:id="rId29"/>
    <p:sldId id="364" r:id="rId30"/>
    <p:sldId id="325" r:id="rId31"/>
    <p:sldId id="355" r:id="rId32"/>
    <p:sldId id="356" r:id="rId33"/>
    <p:sldId id="344" r:id="rId34"/>
    <p:sldId id="349" r:id="rId35"/>
    <p:sldId id="343" r:id="rId36"/>
    <p:sldId id="358" r:id="rId37"/>
    <p:sldId id="338" r:id="rId38"/>
    <p:sldId id="266" r:id="rId39"/>
    <p:sldId id="267" r:id="rId40"/>
    <p:sldId id="268" r:id="rId41"/>
    <p:sldId id="269" r:id="rId42"/>
    <p:sldId id="339" r:id="rId43"/>
    <p:sldId id="337" r:id="rId44"/>
    <p:sldId id="361" r:id="rId45"/>
    <p:sldId id="324" r:id="rId46"/>
    <p:sldId id="381" r:id="rId47"/>
    <p:sldId id="382" r:id="rId48"/>
  </p:sldIdLst>
  <p:sldSz cx="9144000" cy="5143500" type="screen16x9"/>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900"/>
    <a:srgbClr val="FF206E"/>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61" autoAdjust="0"/>
    <p:restoredTop sz="78281" autoAdjust="0"/>
  </p:normalViewPr>
  <p:slideViewPr>
    <p:cSldViewPr showGuides="1">
      <p:cViewPr varScale="1">
        <p:scale>
          <a:sx n="118" d="100"/>
          <a:sy n="118" d="100"/>
        </p:scale>
        <p:origin x="1240" y="1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649" cy="466379"/>
          </a:xfrm>
          <a:prstGeom prst="rect">
            <a:avLst/>
          </a:prstGeom>
        </p:spPr>
        <p:txBody>
          <a:bodyPr vert="horz" lIns="88271" tIns="44136" rIns="88271" bIns="44136" rtlCol="0"/>
          <a:lstStyle>
            <a:lvl1pPr algn="l">
              <a:defRPr sz="1200"/>
            </a:lvl1pPr>
          </a:lstStyle>
          <a:p>
            <a:endParaRPr lang="en-US"/>
          </a:p>
        </p:txBody>
      </p:sp>
      <p:sp>
        <p:nvSpPr>
          <p:cNvPr id="3" name="Date Placeholder 2"/>
          <p:cNvSpPr>
            <a:spLocks noGrp="1"/>
          </p:cNvSpPr>
          <p:nvPr>
            <p:ph type="dt" sz="quarter" idx="1"/>
          </p:nvPr>
        </p:nvSpPr>
        <p:spPr>
          <a:xfrm>
            <a:off x="3977928" y="1"/>
            <a:ext cx="3043649" cy="466379"/>
          </a:xfrm>
          <a:prstGeom prst="rect">
            <a:avLst/>
          </a:prstGeom>
        </p:spPr>
        <p:txBody>
          <a:bodyPr vert="horz" lIns="88271" tIns="44136" rIns="88271" bIns="44136" rtlCol="0"/>
          <a:lstStyle>
            <a:lvl1pPr algn="r">
              <a:defRPr sz="1200"/>
            </a:lvl1pPr>
          </a:lstStyle>
          <a:p>
            <a:fld id="{B8D6F658-9365-4DBF-B979-63A5B5739F35}" type="datetimeFigureOut">
              <a:rPr lang="en-US" smtClean="0"/>
              <a:t>4/5/19</a:t>
            </a:fld>
            <a:endParaRPr lang="en-US"/>
          </a:p>
        </p:txBody>
      </p:sp>
      <p:sp>
        <p:nvSpPr>
          <p:cNvPr id="4" name="Footer Placeholder 3"/>
          <p:cNvSpPr>
            <a:spLocks noGrp="1"/>
          </p:cNvSpPr>
          <p:nvPr>
            <p:ph type="ftr" sz="quarter" idx="2"/>
          </p:nvPr>
        </p:nvSpPr>
        <p:spPr>
          <a:xfrm>
            <a:off x="1" y="8842723"/>
            <a:ext cx="3043649" cy="466378"/>
          </a:xfrm>
          <a:prstGeom prst="rect">
            <a:avLst/>
          </a:prstGeom>
        </p:spPr>
        <p:txBody>
          <a:bodyPr vert="horz" lIns="88271" tIns="44136" rIns="88271" bIns="44136" rtlCol="0" anchor="b"/>
          <a:lstStyle>
            <a:lvl1pPr algn="l">
              <a:defRPr sz="1200"/>
            </a:lvl1pPr>
          </a:lstStyle>
          <a:p>
            <a:endParaRPr lang="en-US"/>
          </a:p>
        </p:txBody>
      </p:sp>
      <p:sp>
        <p:nvSpPr>
          <p:cNvPr id="5" name="Slide Number Placeholder 4"/>
          <p:cNvSpPr>
            <a:spLocks noGrp="1"/>
          </p:cNvSpPr>
          <p:nvPr>
            <p:ph type="sldNum" sz="quarter" idx="3"/>
          </p:nvPr>
        </p:nvSpPr>
        <p:spPr>
          <a:xfrm>
            <a:off x="3977928" y="8842723"/>
            <a:ext cx="3043649" cy="466378"/>
          </a:xfrm>
          <a:prstGeom prst="rect">
            <a:avLst/>
          </a:prstGeom>
        </p:spPr>
        <p:txBody>
          <a:bodyPr vert="horz" lIns="88271" tIns="44136" rIns="88271" bIns="44136" rtlCol="0" anchor="b"/>
          <a:lstStyle>
            <a:lvl1pPr algn="r">
              <a:defRPr sz="1200"/>
            </a:lvl1pPr>
          </a:lstStyle>
          <a:p>
            <a:fld id="{6EAC05B6-7CBA-463B-955B-D6CE43D2D74E}" type="slidenum">
              <a:rPr lang="en-US" smtClean="0"/>
              <a:t>‹#›</a:t>
            </a:fld>
            <a:endParaRPr lang="en-US"/>
          </a:p>
        </p:txBody>
      </p:sp>
    </p:spTree>
    <p:extLst>
      <p:ext uri="{BB962C8B-B14F-4D97-AF65-F5344CB8AC3E}">
        <p14:creationId xmlns:p14="http://schemas.microsoft.com/office/powerpoint/2010/main" val="1973816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7988" y="700088"/>
            <a:ext cx="6207125"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2313" y="4421823"/>
            <a:ext cx="5618479" cy="4189095"/>
          </a:xfrm>
          <a:prstGeom prst="rect">
            <a:avLst/>
          </a:prstGeom>
          <a:noFill/>
          <a:ln>
            <a:noFill/>
          </a:ln>
        </p:spPr>
        <p:txBody>
          <a:bodyPr lIns="93296" tIns="93296" rIns="93296" bIns="93296"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923115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07988" y="700088"/>
            <a:ext cx="6207125" cy="34909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2313" y="4421823"/>
            <a:ext cx="5618479" cy="4189095"/>
          </a:xfrm>
          <a:prstGeom prst="rect">
            <a:avLst/>
          </a:prstGeom>
        </p:spPr>
        <p:txBody>
          <a:bodyPr lIns="93296" tIns="93296" rIns="93296" bIns="93296"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cs typeface="Arial"/>
            </a:endParaRPr>
          </a:p>
        </p:txBody>
      </p:sp>
    </p:spTree>
    <p:extLst>
      <p:ext uri="{BB962C8B-B14F-4D97-AF65-F5344CB8AC3E}">
        <p14:creationId xmlns:p14="http://schemas.microsoft.com/office/powerpoint/2010/main" val="795485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12">
              <a:defRPr/>
            </a:pPr>
            <a:endParaRPr lang="en-US" sz="1700" dirty="0">
              <a:cs typeface="Arial"/>
            </a:endParaRPr>
          </a:p>
        </p:txBody>
      </p:sp>
    </p:spTree>
    <p:extLst>
      <p:ext uri="{BB962C8B-B14F-4D97-AF65-F5344CB8AC3E}">
        <p14:creationId xmlns:p14="http://schemas.microsoft.com/office/powerpoint/2010/main" val="3967761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12">
              <a:defRPr/>
            </a:pPr>
            <a:endParaRPr lang="en-US" sz="1700" dirty="0">
              <a:cs typeface="Arial"/>
            </a:endParaRPr>
          </a:p>
        </p:txBody>
      </p:sp>
    </p:spTree>
    <p:extLst>
      <p:ext uri="{BB962C8B-B14F-4D97-AF65-F5344CB8AC3E}">
        <p14:creationId xmlns:p14="http://schemas.microsoft.com/office/powerpoint/2010/main" val="3575946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mn-lt"/>
              <a:cs typeface="+mn-lt"/>
            </a:endParaRPr>
          </a:p>
        </p:txBody>
      </p:sp>
    </p:spTree>
    <p:extLst>
      <p:ext uri="{BB962C8B-B14F-4D97-AF65-F5344CB8AC3E}">
        <p14:creationId xmlns:p14="http://schemas.microsoft.com/office/powerpoint/2010/main" val="187435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083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12">
              <a:defRPr/>
            </a:pPr>
            <a:endParaRPr lang="en-US" dirty="0"/>
          </a:p>
        </p:txBody>
      </p:sp>
    </p:spTree>
    <p:extLst>
      <p:ext uri="{BB962C8B-B14F-4D97-AF65-F5344CB8AC3E}">
        <p14:creationId xmlns:p14="http://schemas.microsoft.com/office/powerpoint/2010/main" val="3150688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12">
              <a:defRPr/>
            </a:pPr>
            <a:r>
              <a:rPr lang="en-US" dirty="0"/>
              <a:t>Later, the transcription was stolen, and turned up in a private collection in Europe. Eventually it was sold, and the buyer donated the manuscript to the Newberry Library in Chicago, where it was digitized. OSU Libraries obtained copies of the digital pages, and I worked with the Department of Spanish and Portuguese to build a website to host the manuscript.</a:t>
            </a:r>
          </a:p>
          <a:p>
            <a:pPr defTabSz="882712">
              <a:defRPr/>
            </a:pPr>
            <a:endParaRPr lang="en-US" dirty="0"/>
          </a:p>
        </p:txBody>
      </p:sp>
    </p:spTree>
    <p:extLst>
      <p:ext uri="{BB962C8B-B14F-4D97-AF65-F5344CB8AC3E}">
        <p14:creationId xmlns:p14="http://schemas.microsoft.com/office/powerpoint/2010/main" val="314388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44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9238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328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665163"/>
            <a:ext cx="5910263" cy="3324225"/>
          </a:xfrm>
        </p:spPr>
      </p:sp>
      <p:sp>
        <p:nvSpPr>
          <p:cNvPr id="3" name="Notes Placeholder 2"/>
          <p:cNvSpPr>
            <a:spLocks noGrp="1"/>
          </p:cNvSpPr>
          <p:nvPr>
            <p:ph type="body" idx="1"/>
          </p:nvPr>
        </p:nvSpPr>
        <p:spPr/>
        <p:txBody>
          <a:bodyPr/>
          <a:lstStyle/>
          <a:p>
            <a:endParaRPr lang="en-US" baseline="0" dirty="0">
              <a:cs typeface="Arial"/>
            </a:endParaRPr>
          </a:p>
        </p:txBody>
      </p:sp>
    </p:spTree>
    <p:extLst>
      <p:ext uri="{BB962C8B-B14F-4D97-AF65-F5344CB8AC3E}">
        <p14:creationId xmlns:p14="http://schemas.microsoft.com/office/powerpoint/2010/main" val="152584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703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12">
              <a:defRPr/>
            </a:pPr>
            <a:endParaRPr lang="en-US" dirty="0">
              <a:cs typeface="Arial"/>
            </a:endParaRPr>
          </a:p>
        </p:txBody>
      </p:sp>
    </p:spTree>
    <p:extLst>
      <p:ext uri="{BB962C8B-B14F-4D97-AF65-F5344CB8AC3E}">
        <p14:creationId xmlns:p14="http://schemas.microsoft.com/office/powerpoint/2010/main" val="410882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Tree>
    <p:extLst>
      <p:ext uri="{BB962C8B-B14F-4D97-AF65-F5344CB8AC3E}">
        <p14:creationId xmlns:p14="http://schemas.microsoft.com/office/powerpoint/2010/main" val="3199849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92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3241807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31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1350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7475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Tree>
    <p:extLst>
      <p:ext uri="{BB962C8B-B14F-4D97-AF65-F5344CB8AC3E}">
        <p14:creationId xmlns:p14="http://schemas.microsoft.com/office/powerpoint/2010/main" val="3610838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665163"/>
            <a:ext cx="5910263" cy="3324225"/>
          </a:xfrm>
        </p:spPr>
      </p:sp>
      <p:sp>
        <p:nvSpPr>
          <p:cNvPr id="3" name="Notes Placeholder 2"/>
          <p:cNvSpPr>
            <a:spLocks noGrp="1"/>
          </p:cNvSpPr>
          <p:nvPr>
            <p:ph type="body" idx="1"/>
          </p:nvPr>
        </p:nvSpPr>
        <p:spPr/>
        <p:txBody>
          <a:bodyPr/>
          <a:lstStyle/>
          <a:p>
            <a:pPr>
              <a:buNone/>
            </a:pPr>
            <a:endParaRPr lang="en-US" dirty="0">
              <a:cs typeface="Arial"/>
            </a:endParaRPr>
          </a:p>
        </p:txBody>
      </p:sp>
    </p:spTree>
    <p:extLst>
      <p:ext uri="{BB962C8B-B14F-4D97-AF65-F5344CB8AC3E}">
        <p14:creationId xmlns:p14="http://schemas.microsoft.com/office/powerpoint/2010/main" val="8071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674688"/>
            <a:ext cx="5992813" cy="3370262"/>
          </a:xfrm>
        </p:spPr>
      </p:sp>
      <p:sp>
        <p:nvSpPr>
          <p:cNvPr id="3" name="Notes Placeholder 2"/>
          <p:cNvSpPr>
            <a:spLocks noGrp="1"/>
          </p:cNvSpPr>
          <p:nvPr>
            <p:ph type="body" idx="1"/>
          </p:nvPr>
        </p:nvSpPr>
        <p:spPr/>
        <p:txBody>
          <a:bodyPr/>
          <a:lstStyle/>
          <a:p>
            <a:pPr rtl="0"/>
            <a:endParaRPr lang="en-US" dirty="0">
              <a:cs typeface="Arial"/>
            </a:endParaRPr>
          </a:p>
        </p:txBody>
      </p:sp>
    </p:spTree>
    <p:extLst>
      <p:ext uri="{BB962C8B-B14F-4D97-AF65-F5344CB8AC3E}">
        <p14:creationId xmlns:p14="http://schemas.microsoft.com/office/powerpoint/2010/main" val="1504533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665163"/>
            <a:ext cx="5910263" cy="3324225"/>
          </a:xfrm>
        </p:spPr>
      </p:sp>
      <p:sp>
        <p:nvSpPr>
          <p:cNvPr id="3" name="Notes Placeholder 2"/>
          <p:cNvSpPr>
            <a:spLocks noGrp="1"/>
          </p:cNvSpPr>
          <p:nvPr>
            <p:ph type="body" idx="1"/>
          </p:nvPr>
        </p:nvSpPr>
        <p:spPr/>
        <p:txBody>
          <a:bodyPr/>
          <a:lstStyle/>
          <a:p>
            <a:r>
              <a:rPr lang="en-US" dirty="0"/>
              <a:t> </a:t>
            </a:r>
          </a:p>
          <a:p>
            <a:pPr defTabSz="882712">
              <a:defRPr/>
            </a:pPr>
            <a:endParaRPr lang="en-US" dirty="0">
              <a:cs typeface="Arial"/>
            </a:endParaRPr>
          </a:p>
        </p:txBody>
      </p:sp>
    </p:spTree>
    <p:extLst>
      <p:ext uri="{BB962C8B-B14F-4D97-AF65-F5344CB8AC3E}">
        <p14:creationId xmlns:p14="http://schemas.microsoft.com/office/powerpoint/2010/main" val="2744903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665163"/>
            <a:ext cx="5910263" cy="3324225"/>
          </a:xfrm>
        </p:spPr>
      </p:sp>
      <p:sp>
        <p:nvSpPr>
          <p:cNvPr id="3" name="Notes Placeholder 2"/>
          <p:cNvSpPr>
            <a:spLocks noGrp="1"/>
          </p:cNvSpPr>
          <p:nvPr>
            <p:ph type="body" idx="1"/>
          </p:nvPr>
        </p:nvSpPr>
        <p:spPr/>
        <p:txBody>
          <a:bodyPr/>
          <a:lstStyle/>
          <a:p>
            <a:pPr>
              <a:buNone/>
            </a:pPr>
            <a:endParaRPr lang="en-US" baseline="0" dirty="0">
              <a:cs typeface="Arial"/>
            </a:endParaRPr>
          </a:p>
        </p:txBody>
      </p:sp>
    </p:spTree>
    <p:extLst>
      <p:ext uri="{BB962C8B-B14F-4D97-AF65-F5344CB8AC3E}">
        <p14:creationId xmlns:p14="http://schemas.microsoft.com/office/powerpoint/2010/main" val="3866049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665163"/>
            <a:ext cx="5910263" cy="3324225"/>
          </a:xfrm>
        </p:spPr>
      </p:sp>
      <p:sp>
        <p:nvSpPr>
          <p:cNvPr id="3" name="Notes Placeholder 2"/>
          <p:cNvSpPr>
            <a:spLocks noGrp="1"/>
          </p:cNvSpPr>
          <p:nvPr>
            <p:ph type="body" idx="1"/>
          </p:nvPr>
        </p:nvSpPr>
        <p:spPr/>
        <p:txBody>
          <a:bodyPr/>
          <a:lstStyle/>
          <a:p>
            <a:pPr>
              <a:buNone/>
            </a:pPr>
            <a:endParaRPr lang="en-US" baseline="0" dirty="0">
              <a:cs typeface="Arial"/>
            </a:endParaRPr>
          </a:p>
        </p:txBody>
      </p:sp>
    </p:spTree>
    <p:extLst>
      <p:ext uri="{BB962C8B-B14F-4D97-AF65-F5344CB8AC3E}">
        <p14:creationId xmlns:p14="http://schemas.microsoft.com/office/powerpoint/2010/main" val="2676977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Tree>
    <p:extLst>
      <p:ext uri="{BB962C8B-B14F-4D97-AF65-F5344CB8AC3E}">
        <p14:creationId xmlns:p14="http://schemas.microsoft.com/office/powerpoint/2010/main" val="2946529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AMY</a:t>
            </a:r>
          </a:p>
        </p:txBody>
      </p:sp>
    </p:spTree>
    <p:extLst>
      <p:ext uri="{BB962C8B-B14F-4D97-AF65-F5344CB8AC3E}">
        <p14:creationId xmlns:p14="http://schemas.microsoft.com/office/powerpoint/2010/main" val="1641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065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cs typeface="Arial"/>
            </a:endParaRPr>
          </a:p>
        </p:txBody>
      </p:sp>
    </p:spTree>
    <p:extLst>
      <p:ext uri="{BB962C8B-B14F-4D97-AF65-F5344CB8AC3E}">
        <p14:creationId xmlns:p14="http://schemas.microsoft.com/office/powerpoint/2010/main" val="2829236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407988" y="700088"/>
            <a:ext cx="6207125" cy="3490912"/>
          </a:xfrm>
          <a:prstGeom prst="rect">
            <a:avLst/>
          </a:prstGeom>
        </p:spPr>
        <p:txBody>
          <a:bodyPr lIns="91846" tIns="45924" rIns="91846" bIns="45924"/>
          <a:lstStyle/>
          <a:p>
            <a:endParaRPr/>
          </a:p>
        </p:txBody>
      </p:sp>
      <p:sp>
        <p:nvSpPr>
          <p:cNvPr id="466" name="Shape 466"/>
          <p:cNvSpPr>
            <a:spLocks noGrp="1"/>
          </p:cNvSpPr>
          <p:nvPr>
            <p:ph type="body" sz="quarter" idx="1"/>
          </p:nvPr>
        </p:nvSpPr>
        <p:spPr>
          <a:prstGeom prst="rect">
            <a:avLst/>
          </a:prstGeom>
        </p:spPr>
        <p:txBody>
          <a:bodyPr/>
          <a:lstStyle/>
          <a:p>
            <a:endParaRPr lang="en-US" dirty="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407988" y="700088"/>
            <a:ext cx="6207125" cy="3490912"/>
          </a:xfrm>
          <a:prstGeom prst="rect">
            <a:avLst/>
          </a:prstGeom>
        </p:spPr>
        <p:txBody>
          <a:bodyPr lIns="91846" tIns="45924" rIns="91846" bIns="45924"/>
          <a:lstStyle/>
          <a:p>
            <a:endParaRPr/>
          </a:p>
        </p:txBody>
      </p:sp>
      <p:sp>
        <p:nvSpPr>
          <p:cNvPr id="471" name="Shape 471"/>
          <p:cNvSpPr>
            <a:spLocks noGrp="1"/>
          </p:cNvSpPr>
          <p:nvPr>
            <p:ph type="body" sz="quarter" idx="1"/>
          </p:nvPr>
        </p:nvSpPr>
        <p:spPr>
          <a:prstGeom prst="rect">
            <a:avLst/>
          </a:prstGeom>
        </p:spPr>
        <p:txBody>
          <a:bodyPr/>
          <a:lstStyle/>
          <a:p>
            <a:endParaRPr lang="en-US" dirty="0">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407988" y="700088"/>
            <a:ext cx="6207125" cy="3490912"/>
          </a:xfrm>
          <a:prstGeom prst="rect">
            <a:avLst/>
          </a:prstGeom>
        </p:spPr>
        <p:txBody>
          <a:bodyPr lIns="91846" tIns="45924" rIns="91846" bIns="45924"/>
          <a:lstStyle/>
          <a:p>
            <a:endParaRPr/>
          </a:p>
        </p:txBody>
      </p:sp>
      <p:sp>
        <p:nvSpPr>
          <p:cNvPr id="476" name="Shape 476"/>
          <p:cNvSpPr>
            <a:spLocks noGrp="1"/>
          </p:cNvSpPr>
          <p:nvPr>
            <p:ph type="body" sz="quarter" idx="1"/>
          </p:nvPr>
        </p:nvSpPr>
        <p:spPr>
          <a:prstGeom prst="rect">
            <a:avLst/>
          </a:prstGeom>
        </p:spPr>
        <p:txBody>
          <a:bodyPr/>
          <a:lstStyle/>
          <a:p>
            <a:endParaRPr lang="en-US" dirty="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674688"/>
            <a:ext cx="5992813" cy="3370262"/>
          </a:xfrm>
        </p:spPr>
      </p:sp>
      <p:sp>
        <p:nvSpPr>
          <p:cNvPr id="3" name="Notes Placeholder 2"/>
          <p:cNvSpPr>
            <a:spLocks noGrp="1"/>
          </p:cNvSpPr>
          <p:nvPr>
            <p:ph type="body" idx="1"/>
          </p:nvPr>
        </p:nvSpPr>
        <p:spPr/>
        <p:txBody>
          <a:bodyPr/>
          <a:lstStyle/>
          <a:p>
            <a:pPr defTabSz="882712">
              <a:defRPr/>
            </a:pPr>
            <a:endParaRPr lang="en-US" sz="1700" dirty="0">
              <a:cs typeface="Arial"/>
            </a:endParaRPr>
          </a:p>
        </p:txBody>
      </p:sp>
    </p:spTree>
    <p:extLst>
      <p:ext uri="{BB962C8B-B14F-4D97-AF65-F5344CB8AC3E}">
        <p14:creationId xmlns:p14="http://schemas.microsoft.com/office/powerpoint/2010/main" val="4099091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407988" y="700088"/>
            <a:ext cx="6207125" cy="3490912"/>
          </a:xfrm>
          <a:prstGeom prst="rect">
            <a:avLst/>
          </a:prstGeom>
        </p:spPr>
        <p:txBody>
          <a:bodyPr lIns="91846" tIns="45924" rIns="91846" bIns="45924"/>
          <a:lstStyle/>
          <a:p>
            <a:endParaRPr/>
          </a:p>
        </p:txBody>
      </p:sp>
      <p:sp>
        <p:nvSpPr>
          <p:cNvPr id="481" name="Shape 48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12">
              <a:defRPr/>
            </a:pPr>
            <a:endParaRPr lang="en-US" baseline="0" dirty="0">
              <a:cs typeface="Arial"/>
            </a:endParaRPr>
          </a:p>
        </p:txBody>
      </p:sp>
    </p:spTree>
    <p:extLst>
      <p:ext uri="{BB962C8B-B14F-4D97-AF65-F5344CB8AC3E}">
        <p14:creationId xmlns:p14="http://schemas.microsoft.com/office/powerpoint/2010/main" val="1045986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cs typeface="Arial"/>
            </a:endParaRPr>
          </a:p>
        </p:txBody>
      </p:sp>
    </p:spTree>
    <p:extLst>
      <p:ext uri="{BB962C8B-B14F-4D97-AF65-F5344CB8AC3E}">
        <p14:creationId xmlns:p14="http://schemas.microsoft.com/office/powerpoint/2010/main" val="4241127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941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665163"/>
            <a:ext cx="5910263" cy="3324225"/>
          </a:xfrm>
        </p:spPr>
      </p:sp>
      <p:sp>
        <p:nvSpPr>
          <p:cNvPr id="3" name="Notes Placeholder 2"/>
          <p:cNvSpPr>
            <a:spLocks noGrp="1"/>
          </p:cNvSpPr>
          <p:nvPr>
            <p:ph type="body" idx="1"/>
          </p:nvPr>
        </p:nvSpPr>
        <p:spPr/>
        <p:txBody>
          <a:bodyPr/>
          <a:lstStyle/>
          <a:p>
            <a:endParaRPr lang="en-US" baseline="0" dirty="0">
              <a:cs typeface="Arial"/>
            </a:endParaRPr>
          </a:p>
        </p:txBody>
      </p:sp>
    </p:spTree>
    <p:extLst>
      <p:ext uri="{BB962C8B-B14F-4D97-AF65-F5344CB8AC3E}">
        <p14:creationId xmlns:p14="http://schemas.microsoft.com/office/powerpoint/2010/main" val="23333695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0088"/>
            <a:ext cx="6207125" cy="34909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9079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00088"/>
            <a:ext cx="6207125" cy="349091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450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700" dirty="0">
              <a:cs typeface="Arial"/>
            </a:endParaRPr>
          </a:p>
        </p:txBody>
      </p:sp>
    </p:spTree>
    <p:extLst>
      <p:ext uri="{BB962C8B-B14F-4D97-AF65-F5344CB8AC3E}">
        <p14:creationId xmlns:p14="http://schemas.microsoft.com/office/powerpoint/2010/main" val="123501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sz="1700" dirty="0">
              <a:cs typeface="Arial"/>
            </a:endParaRPr>
          </a:p>
        </p:txBody>
      </p:sp>
    </p:spTree>
    <p:extLst>
      <p:ext uri="{BB962C8B-B14F-4D97-AF65-F5344CB8AC3E}">
        <p14:creationId xmlns:p14="http://schemas.microsoft.com/office/powerpoint/2010/main" val="4035066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674688"/>
            <a:ext cx="5992813" cy="3370262"/>
          </a:xfrm>
        </p:spPr>
      </p:sp>
      <p:sp>
        <p:nvSpPr>
          <p:cNvPr id="3" name="Notes Placeholder 2"/>
          <p:cNvSpPr>
            <a:spLocks noGrp="1"/>
          </p:cNvSpPr>
          <p:nvPr>
            <p:ph type="body" idx="1"/>
          </p:nvPr>
        </p:nvSpPr>
        <p:spPr/>
        <p:txBody>
          <a:bodyPr/>
          <a:lstStyle/>
          <a:p>
            <a:pPr rtl="0"/>
            <a:endParaRPr lang="en-US" dirty="0">
              <a:cs typeface="Arial"/>
            </a:endParaRPr>
          </a:p>
        </p:txBody>
      </p:sp>
    </p:spTree>
    <p:extLst>
      <p:ext uri="{BB962C8B-B14F-4D97-AF65-F5344CB8AC3E}">
        <p14:creationId xmlns:p14="http://schemas.microsoft.com/office/powerpoint/2010/main" val="266099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674688"/>
            <a:ext cx="5992813" cy="3370262"/>
          </a:xfrm>
        </p:spPr>
      </p:sp>
      <p:sp>
        <p:nvSpPr>
          <p:cNvPr id="3" name="Notes Placeholder 2"/>
          <p:cNvSpPr>
            <a:spLocks noGrp="1"/>
          </p:cNvSpPr>
          <p:nvPr>
            <p:ph type="body" idx="1"/>
          </p:nvPr>
        </p:nvSpPr>
        <p:spPr/>
        <p:txBody>
          <a:bodyPr/>
          <a:lstStyle/>
          <a:p>
            <a:br>
              <a:rPr lang="en-US" dirty="0"/>
            </a:br>
            <a:r>
              <a:rPr lang="en-US" dirty="0"/>
              <a:t>[</a:t>
            </a:r>
            <a:endParaRPr lang="en-US" dirty="0">
              <a:cs typeface="Arial"/>
            </a:endParaRPr>
          </a:p>
        </p:txBody>
      </p:sp>
    </p:spTree>
    <p:extLst>
      <p:ext uri="{BB962C8B-B14F-4D97-AF65-F5344CB8AC3E}">
        <p14:creationId xmlns:p14="http://schemas.microsoft.com/office/powerpoint/2010/main" val="2522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dirty="0">
              <a:cs typeface="Arial"/>
            </a:endParaRPr>
          </a:p>
        </p:txBody>
      </p:sp>
    </p:spTree>
    <p:extLst>
      <p:ext uri="{BB962C8B-B14F-4D97-AF65-F5344CB8AC3E}">
        <p14:creationId xmlns:p14="http://schemas.microsoft.com/office/powerpoint/2010/main" val="3536364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fld id="{8E36636D-D922-432D-A958-524484B5923D}" type="datetimeFigureOut">
              <a:rPr lang="en-US" smtClean="0"/>
              <a:pPr/>
              <a:t>4/5/19</a:t>
            </a:fld>
            <a:endParaRPr lang="en-US" dirty="0"/>
          </a:p>
        </p:txBody>
      </p:sp>
      <p:sp>
        <p:nvSpPr>
          <p:cNvPr id="3" name="Footer Placeholder 2"/>
          <p:cNvSpPr>
            <a:spLocks noGrp="1"/>
          </p:cNvSpPr>
          <p:nvPr>
            <p:ph type="ftr" sz="quarter" idx="11"/>
          </p:nvPr>
        </p:nvSpPr>
        <p:spPr>
          <a:xfrm>
            <a:off x="603504" y="4670298"/>
            <a:ext cx="7941564" cy="240030"/>
          </a:xfrm>
        </p:spPr>
        <p:txBody>
          <a:bodyPr/>
          <a:lstStyle/>
          <a:p>
            <a:endParaRPr lang="en-US" dirty="0"/>
          </a:p>
        </p:txBody>
      </p:sp>
      <p:sp>
        <p:nvSpPr>
          <p:cNvPr id="4" name="Slide Number Placeholder 3"/>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3039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44532"/>
            <a:ext cx="9386888" cy="5192849"/>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251970" y="889863"/>
            <a:ext cx="6636259" cy="335845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1556628"/>
            <a:ext cx="6509936" cy="1311547"/>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2929700"/>
            <a:ext cx="6505070" cy="991940"/>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03504" y="240030"/>
            <a:ext cx="2743200" cy="240030"/>
          </a:xfrm>
        </p:spPr>
        <p:txBody>
          <a:bodyPr vert="horz" lIns="91440" tIns="45720" rIns="91440" bIns="45720" rtlCol="0" anchor="ctr"/>
          <a:lstStyle>
            <a:lvl1pPr>
              <a:defRPr lang="en-US"/>
            </a:lvl1pPr>
          </a:lstStyle>
          <a:p>
            <a:fld id="{8E36636D-D922-432D-A958-524484B5923D}" type="datetimeFigureOut">
              <a:rPr lang="en-US" smtClean="0"/>
              <a:pPr/>
              <a:t>4/5/19</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42701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5139929"/>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600108" y="1274692"/>
            <a:ext cx="2755857" cy="2602816"/>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4234" cy="184233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36" y="602389"/>
            <a:ext cx="4711405" cy="393646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4/5/19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42062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44532"/>
            <a:ext cx="9386888" cy="5192849"/>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444659" y="889863"/>
            <a:ext cx="4249609" cy="335845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1556047"/>
            <a:ext cx="4117668" cy="1267043"/>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2" y="2885138"/>
            <a:ext cx="4117667" cy="1037828"/>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3504" y="240030"/>
            <a:ext cx="2743200" cy="240030"/>
          </a:xfrm>
        </p:spPr>
        <p:txBody>
          <a:bodyPr/>
          <a:lstStyle/>
          <a:p>
            <a:fld id="{8E36636D-D922-432D-A958-524484B5923D}" type="datetimeFigureOut">
              <a:rPr lang="en-US" smtClean="0"/>
              <a:pPr/>
              <a:t>4/5/19</a:t>
            </a:fld>
            <a:endParaRPr lang="en-US" dirty="0"/>
          </a:p>
        </p:txBody>
      </p:sp>
      <p:sp>
        <p:nvSpPr>
          <p:cNvPr id="5" name="Footer Placeholder 4"/>
          <p:cNvSpPr>
            <a:spLocks noGrp="1"/>
          </p:cNvSpPr>
          <p:nvPr>
            <p:ph type="ftr" sz="quarter" idx="11"/>
          </p:nvPr>
        </p:nvSpPr>
        <p:spPr>
          <a:xfrm>
            <a:off x="603504" y="4670298"/>
            <a:ext cx="7941564" cy="24003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48317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5139929"/>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600108" y="1274692"/>
            <a:ext cx="2755857" cy="2602816"/>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0" y="1754752"/>
            <a:ext cx="2625621" cy="1852549"/>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59" y="602391"/>
            <a:ext cx="4702193" cy="1786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5" y="2754121"/>
            <a:ext cx="4704017" cy="17876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240030"/>
            <a:ext cx="2743200" cy="240030"/>
          </a:xfrm>
        </p:spPr>
        <p:txBody>
          <a:bodyPr/>
          <a:lstStyle/>
          <a:p>
            <a:fld id="{8E36636D-D922-432D-A958-524484B5923D}" type="datetimeFigureOut">
              <a:rPr lang="en-US" smtClean="0"/>
              <a:pPr/>
              <a:t>4/5/19</a:t>
            </a:fld>
            <a:endParaRPr lang="en-US" dirty="0"/>
          </a:p>
        </p:txBody>
      </p:sp>
      <p:sp>
        <p:nvSpPr>
          <p:cNvPr id="6" name="Footer Placeholder 5"/>
          <p:cNvSpPr>
            <a:spLocks noGrp="1"/>
          </p:cNvSpPr>
          <p:nvPr>
            <p:ph type="ftr" sz="quarter" idx="11"/>
          </p:nvPr>
        </p:nvSpPr>
        <p:spPr>
          <a:xfrm>
            <a:off x="603504" y="4670298"/>
            <a:ext cx="7941564" cy="240030"/>
          </a:xfrm>
        </p:spPr>
        <p:txBody>
          <a:bodyPr/>
          <a:lstStyle/>
          <a:p>
            <a:endParaRPr lang="en-US" dirty="0"/>
          </a:p>
        </p:txBody>
      </p:sp>
      <p:sp>
        <p:nvSpPr>
          <p:cNvPr id="7" name="Slide Number Placeholder 6"/>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87397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5139929"/>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600108" y="1274692"/>
            <a:ext cx="2755857" cy="2602816"/>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1" y="1772937"/>
            <a:ext cx="2625621" cy="1845373"/>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602389"/>
            <a:ext cx="4698816"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43979" y="1116739"/>
            <a:ext cx="4698263" cy="1272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2749415"/>
            <a:ext cx="4698311" cy="51435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38835" y="3263765"/>
            <a:ext cx="4699191" cy="12780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240030"/>
            <a:ext cx="2743200" cy="240030"/>
          </a:xfrm>
        </p:spPr>
        <p:txBody>
          <a:bodyPr/>
          <a:lstStyle/>
          <a:p>
            <a:fld id="{8E36636D-D922-432D-A958-524484B5923D}" type="datetimeFigureOut">
              <a:rPr lang="en-US" smtClean="0"/>
              <a:pPr/>
              <a:t>4/5/19</a:t>
            </a:fld>
            <a:endParaRPr lang="en-US" dirty="0"/>
          </a:p>
        </p:txBody>
      </p:sp>
      <p:sp>
        <p:nvSpPr>
          <p:cNvPr id="8" name="Footer Placeholder 7"/>
          <p:cNvSpPr>
            <a:spLocks noGrp="1"/>
          </p:cNvSpPr>
          <p:nvPr>
            <p:ph type="ftr" sz="quarter" idx="11"/>
          </p:nvPr>
        </p:nvSpPr>
        <p:spPr>
          <a:xfrm>
            <a:off x="603504" y="4670298"/>
            <a:ext cx="7941564" cy="240030"/>
          </a:xfrm>
        </p:spPr>
        <p:txBody>
          <a:bodyPr/>
          <a:lstStyle/>
          <a:p>
            <a:endParaRPr lang="en-US" dirty="0"/>
          </a:p>
        </p:txBody>
      </p:sp>
      <p:sp>
        <p:nvSpPr>
          <p:cNvPr id="9" name="Slide Number Placeholder 8"/>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83514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5139929"/>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600108" y="1274692"/>
            <a:ext cx="2755857" cy="2602816"/>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4/5/19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95777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fld id="{8E36636D-D922-432D-A958-524484B5923D}" type="datetimeFigureOut">
              <a:rPr lang="en-US" smtClean="0"/>
              <a:pPr/>
              <a:t>4/5/19</a:t>
            </a:fld>
            <a:endParaRPr lang="en-US" dirty="0"/>
          </a:p>
        </p:txBody>
      </p:sp>
      <p:sp>
        <p:nvSpPr>
          <p:cNvPr id="3" name="Footer Placeholder 2"/>
          <p:cNvSpPr>
            <a:spLocks noGrp="1"/>
          </p:cNvSpPr>
          <p:nvPr>
            <p:ph type="ftr" sz="quarter" idx="11"/>
          </p:nvPr>
        </p:nvSpPr>
        <p:spPr>
          <a:xfrm>
            <a:off x="603504" y="4670298"/>
            <a:ext cx="7941564" cy="240030"/>
          </a:xfrm>
        </p:spPr>
        <p:txBody>
          <a:bodyPr/>
          <a:lstStyle/>
          <a:p>
            <a:endParaRPr lang="en-US" dirty="0"/>
          </a:p>
        </p:txBody>
      </p:sp>
      <p:sp>
        <p:nvSpPr>
          <p:cNvPr id="4" name="Slide Number Placeholder 3"/>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8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513992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274692"/>
            <a:ext cx="2755857" cy="2602816"/>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4019"/>
            <a:ext cx="2625898" cy="917474"/>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602107"/>
            <a:ext cx="4706276" cy="393745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2685140"/>
            <a:ext cx="2625898" cy="915873"/>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4/5/19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48043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44532"/>
            <a:ext cx="9386888" cy="5192849"/>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604002" y="1273749"/>
            <a:ext cx="4456155" cy="2602816"/>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51435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664082" y="1770191"/>
            <a:ext cx="4332485" cy="883524"/>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2" y="2658759"/>
            <a:ext cx="4332485" cy="955649"/>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03504" y="240030"/>
            <a:ext cx="2743200" cy="240030"/>
          </a:xfrm>
        </p:spPr>
        <p:txBody>
          <a:bodyPr/>
          <a:lstStyle/>
          <a:p>
            <a:fld id="{8E36636D-D922-432D-A958-524484B5923D}" type="datetimeFigureOut">
              <a:rPr lang="en-US" smtClean="0"/>
              <a:pPr/>
              <a:t>4/5/19</a:t>
            </a:fld>
            <a:endParaRPr lang="en-US" dirty="0"/>
          </a:p>
        </p:txBody>
      </p:sp>
      <p:sp>
        <p:nvSpPr>
          <p:cNvPr id="6" name="Footer Placeholder 5"/>
          <p:cNvSpPr>
            <a:spLocks noGrp="1"/>
          </p:cNvSpPr>
          <p:nvPr>
            <p:ph type="ftr" sz="quarter" idx="11"/>
          </p:nvPr>
        </p:nvSpPr>
        <p:spPr>
          <a:xfrm>
            <a:off x="603505" y="4670298"/>
            <a:ext cx="4456652" cy="240030"/>
          </a:xfrm>
        </p:spPr>
        <p:txBody>
          <a:bodyPr/>
          <a:lstStyle/>
          <a:p>
            <a:endParaRPr lang="en-US" dirty="0"/>
          </a:p>
        </p:txBody>
      </p:sp>
      <p:sp>
        <p:nvSpPr>
          <p:cNvPr id="7" name="Slide Number Placeholder 6"/>
          <p:cNvSpPr>
            <a:spLocks noGrp="1"/>
          </p:cNvSpPr>
          <p:nvPr>
            <p:ph type="sldNum" sz="quarter" idx="12"/>
          </p:nvPr>
        </p:nvSpPr>
        <p:spPr>
          <a:xfrm>
            <a:off x="4371283"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5547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600108"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2444"/>
            <a:ext cx="2625897" cy="184233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8" y="596039"/>
            <a:ext cx="4706276" cy="394281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4/5/19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02640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9438086" cy="5139929"/>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5789211" y="1274692"/>
            <a:ext cx="2755857" cy="2602816"/>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1762444"/>
            <a:ext cx="2625896" cy="184233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0" y="598834"/>
            <a:ext cx="4701467" cy="39429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240030"/>
            <a:ext cx="2743200" cy="240030"/>
          </a:xfrm>
        </p:spPr>
        <p:txBody>
          <a:bodyPr/>
          <a:lstStyle/>
          <a:p>
            <a:fld id="{8E36636D-D922-432D-A958-524484B5923D}" type="datetimeFigureOut">
              <a:rPr lang="en-US" smtClean="0"/>
              <a:pPr/>
              <a:t>4/5/19</a:t>
            </a:fld>
            <a:endParaRPr lang="en-US" dirty="0"/>
          </a:p>
        </p:txBody>
      </p:sp>
      <p:sp>
        <p:nvSpPr>
          <p:cNvPr id="5" name="Footer Placeholder 4"/>
          <p:cNvSpPr>
            <a:spLocks noGrp="1"/>
          </p:cNvSpPr>
          <p:nvPr>
            <p:ph type="ftr" sz="quarter" idx="11"/>
          </p:nvPr>
        </p:nvSpPr>
        <p:spPr>
          <a:xfrm>
            <a:off x="603504" y="4670298"/>
            <a:ext cx="7941564" cy="240030"/>
          </a:xfrm>
        </p:spPr>
        <p:txBody>
          <a:bodyPr/>
          <a:lstStyle/>
          <a:p>
            <a:endParaRPr lang="en-US" dirty="0"/>
          </a:p>
        </p:txBody>
      </p:sp>
      <p:sp>
        <p:nvSpPr>
          <p:cNvPr id="6" name="Slide Number Placeholder 5"/>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11504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ain point">
    <p:bg>
      <p:bgPr>
        <a:solidFill>
          <a:schemeClr val="accent3"/>
        </a:solidFill>
        <a:effectLst/>
      </p:bgPr>
    </p:bg>
    <p:spTree>
      <p:nvGrpSpPr>
        <p:cNvPr id="1" name=""/>
        <p:cNvGrpSpPr/>
        <p:nvPr/>
      </p:nvGrpSpPr>
      <p:grpSpPr>
        <a:xfrm>
          <a:off x="0" y="0"/>
          <a:ext cx="0" cy="0"/>
          <a:chOff x="0" y="0"/>
          <a:chExt cx="0" cy="0"/>
        </a:xfrm>
      </p:grpSpPr>
      <p:sp>
        <p:nvSpPr>
          <p:cNvPr id="57" name="Shape 57"/>
          <p:cNvSpPr>
            <a:spLocks noGrp="1"/>
          </p:cNvSpPr>
          <p:nvPr>
            <p:ph type="title"/>
          </p:nvPr>
        </p:nvSpPr>
        <p:spPr>
          <a:xfrm>
            <a:off x="490250" y="526348"/>
            <a:ext cx="5618701" cy="4090803"/>
          </a:xfrm>
          <a:prstGeom prst="rect">
            <a:avLst/>
          </a:prstGeom>
        </p:spPr>
        <p:txBody>
          <a:bodyPr anchor="ctr"/>
          <a:lstStyle>
            <a:lvl1pPr>
              <a:defRPr sz="5400">
                <a:solidFill>
                  <a:srgbClr val="FFFFFF"/>
                </a:solidFill>
                <a:latin typeface="Playfair Display"/>
                <a:ea typeface="Playfair Display"/>
                <a:cs typeface="Playfair Display"/>
                <a:sym typeface="Playfair Display"/>
              </a:defRPr>
            </a:lvl1pPr>
          </a:lstStyle>
          <a:p>
            <a:r>
              <a:t>Click to add title</a:t>
            </a:r>
          </a:p>
        </p:txBody>
      </p:sp>
      <p:sp>
        <p:nvSpPr>
          <p:cNvPr id="58" name="Shape 58"/>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6621432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263" name="Shape 263"/>
          <p:cNvSpPr>
            <a:spLocks noGrp="1"/>
          </p:cNvSpPr>
          <p:nvPr>
            <p:ph type="body" idx="1"/>
          </p:nvPr>
        </p:nvSpPr>
        <p:spPr>
          <a:xfrm>
            <a:off x="1809750" y="666750"/>
            <a:ext cx="5524500" cy="3810000"/>
          </a:xfrm>
          <a:prstGeom prst="rect">
            <a:avLst/>
          </a:prstGeom>
        </p:spPr>
        <p:txBody>
          <a:bodyPr lIns="28575" tIns="28575" rIns="28575" bIns="28575" anchor="ctr">
            <a:noAutofit/>
          </a:bodyPr>
          <a:lstStyle>
            <a:lvl1pPr marL="5715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1pPr>
            <a:lvl2pPr marL="9144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2pPr>
            <a:lvl3pPr marL="12573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3pPr>
            <a:lvl4pPr marL="16129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4pPr>
            <a:lvl5pPr marL="1955800" indent="-317500" defTabSz="304800">
              <a:lnSpc>
                <a:spcPct val="100000"/>
              </a:lnSpc>
              <a:spcBef>
                <a:spcPts val="2400"/>
              </a:spcBef>
              <a:buSzPct val="171000"/>
              <a:buChar char="•"/>
              <a:defRPr sz="20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75162" y="4895850"/>
            <a:ext cx="184151" cy="184150"/>
          </a:xfrm>
          <a:prstGeom prst="rect">
            <a:avLst/>
          </a:prstGeom>
        </p:spPr>
        <p:txBody>
          <a:bodyPr lIns="28575" tIns="28575" rIns="28575" bIns="28575" anchor="t"/>
          <a:lstStyle>
            <a:lvl1pPr algn="ctr" defTabSz="304800">
              <a:defRPr sz="900">
                <a:solidFill>
                  <a:srgbClr val="FFFFFF"/>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00776911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67" name="Shape 67"/>
          <p:cNvSpPr>
            <a:spLocks noGrp="1"/>
          </p:cNvSpPr>
          <p:nvPr>
            <p:ph type="title"/>
          </p:nvPr>
        </p:nvSpPr>
        <p:spPr>
          <a:xfrm>
            <a:off x="265500" y="1081673"/>
            <a:ext cx="4045200" cy="1786204"/>
          </a:xfrm>
          <a:prstGeom prst="rect">
            <a:avLst/>
          </a:prstGeom>
        </p:spPr>
        <p:txBody>
          <a:bodyPr anchor="b"/>
          <a:lstStyle>
            <a:lvl1pPr algn="ctr">
              <a:defRPr sz="4200"/>
            </a:lvl1pPr>
          </a:lstStyle>
          <a:p>
            <a:r>
              <a:t>Click to add title</a:t>
            </a:r>
          </a:p>
        </p:txBody>
      </p:sp>
      <p:sp>
        <p:nvSpPr>
          <p:cNvPr id="68" name="Shape 68"/>
          <p:cNvSpPr>
            <a:spLocks noGrp="1"/>
          </p:cNvSpPr>
          <p:nvPr>
            <p:ph type="body" sz="quarter" idx="1"/>
          </p:nvPr>
        </p:nvSpPr>
        <p:spPr>
          <a:xfrm>
            <a:off x="265500" y="2921399"/>
            <a:ext cx="4045200" cy="1345502"/>
          </a:xfrm>
          <a:prstGeom prst="rect">
            <a:avLst/>
          </a:prstGeom>
        </p:spPr>
        <p:txBody>
          <a:bodyPr/>
          <a:lstStyle>
            <a:lvl1pPr algn="ctr">
              <a:lnSpc>
                <a:spcPct val="100000"/>
              </a:lnSpc>
              <a:spcBef>
                <a:spcPts val="0"/>
              </a:spcBef>
              <a:defRPr sz="2100"/>
            </a:lvl1pPr>
          </a:lstStyle>
          <a:p>
            <a:r>
              <a:t>Click to add subtitle</a:t>
            </a:r>
          </a:p>
        </p:txBody>
      </p:sp>
      <p:sp>
        <p:nvSpPr>
          <p:cNvPr id="69" name="Shape 69"/>
          <p:cNvSpPr>
            <a:spLocks noGrp="1"/>
          </p:cNvSpPr>
          <p:nvPr>
            <p:ph type="body" sz="half" idx="13"/>
          </p:nvPr>
        </p:nvSpPr>
        <p:spPr>
          <a:xfrm>
            <a:off x="4939500" y="724198"/>
            <a:ext cx="3837000" cy="3695102"/>
          </a:xfrm>
          <a:prstGeom prst="rect">
            <a:avLst/>
          </a:prstGeom>
        </p:spPr>
        <p:txBody>
          <a:bodyPr anchor="ctr"/>
          <a:lstStyle/>
          <a:p>
            <a:endParaRP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112805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Shape 308"/>
          <p:cNvSpPr>
            <a:spLocks noGrp="1"/>
          </p:cNvSpPr>
          <p:nvPr>
            <p:ph type="sldNum" sz="quarter" idx="2"/>
          </p:nvPr>
        </p:nvSpPr>
        <p:spPr>
          <a:xfrm>
            <a:off x="4457699" y="4627562"/>
            <a:ext cx="1600201" cy="279401"/>
          </a:xfrm>
          <a:prstGeom prst="rect">
            <a:avLst/>
          </a:prstGeom>
        </p:spPr>
        <p:txBody>
          <a:bodyPr lIns="24110" tIns="24110" rIns="24110" bIns="24110"/>
          <a:lstStyle>
            <a:lvl1pPr defTabSz="482203">
              <a:defRPr sz="600">
                <a:solidFill>
                  <a:srgbClr val="414141"/>
                </a:solidFill>
                <a:latin typeface="Gill Sans Light"/>
                <a:ea typeface="Gill Sans Light"/>
                <a:cs typeface="Gill Sans Light"/>
                <a:sym typeface="Gill Sans Light"/>
              </a:defRPr>
            </a:lvl1pPr>
          </a:lstStyle>
          <a:p>
            <a:fld id="{86CB4B4D-7CA3-9044-876B-883B54F8677D}" type="slidenum">
              <a:t>‹#›</a:t>
            </a:fld>
            <a:endParaRPr/>
          </a:p>
        </p:txBody>
      </p:sp>
    </p:spTree>
    <p:extLst>
      <p:ext uri="{BB962C8B-B14F-4D97-AF65-F5344CB8AC3E}">
        <p14:creationId xmlns:p14="http://schemas.microsoft.com/office/powerpoint/2010/main" val="99149712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309374" y="1054740"/>
            <a:ext cx="8606024" cy="3269609"/>
          </a:xfrm>
          <a:prstGeom prst="rect">
            <a:avLst/>
          </a:prstGeom>
        </p:spPr>
        <p:txBody>
          <a:bodyPr/>
          <a:lstStyle>
            <a:lvl1pPr>
              <a:defRPr sz="3600">
                <a:solidFill>
                  <a:srgbClr val="BB0000"/>
                </a:solidFill>
                <a:latin typeface="Raleway" panose="020B0604020202020204" charset="0"/>
              </a:defRPr>
            </a:lvl1pPr>
            <a:lvl2pPr>
              <a:defRPr sz="2400">
                <a:solidFill>
                  <a:schemeClr val="tx1">
                    <a:lumMod val="65000"/>
                    <a:lumOff val="35000"/>
                  </a:schemeClr>
                </a:solidFill>
                <a:latin typeface="Raleway" panose="020B0604020202020204" charset="0"/>
              </a:defRPr>
            </a:lvl2pPr>
            <a:lvl3pPr>
              <a:defRPr sz="2000">
                <a:solidFill>
                  <a:schemeClr val="tx1">
                    <a:lumMod val="65000"/>
                    <a:lumOff val="35000"/>
                  </a:schemeClr>
                </a:solidFill>
                <a:latin typeface="Raleway" panose="020B0604020202020204" charset="0"/>
              </a:defRPr>
            </a:lvl3pPr>
            <a:lvl4pPr>
              <a:defRPr sz="1600">
                <a:solidFill>
                  <a:schemeClr val="tx1">
                    <a:lumMod val="65000"/>
                    <a:lumOff val="35000"/>
                  </a:schemeClr>
                </a:solidFill>
                <a:latin typeface="Raleway" panose="020B0604020202020204" charset="0"/>
              </a:defRPr>
            </a:lvl4pPr>
            <a:lvl5pPr>
              <a:defRPr sz="2400">
                <a:latin typeface="Raleway" panose="020B060402020202020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63409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Main point">
    <p:spTree>
      <p:nvGrpSpPr>
        <p:cNvPr id="1" name="Shape 32"/>
        <p:cNvGrpSpPr/>
        <p:nvPr/>
      </p:nvGrpSpPr>
      <p:grpSpPr>
        <a:xfrm>
          <a:off x="0" y="0"/>
          <a:ext cx="0" cy="0"/>
          <a:chOff x="0" y="0"/>
          <a:chExt cx="0" cy="0"/>
        </a:xfrm>
      </p:grpSpPr>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pic>
        <p:nvPicPr>
          <p:cNvPr id="4" name="Picture 2" descr="C:\Users\pamela\Downloads\OSU-UniversityLibraries-REVHoriz.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171950"/>
            <a:ext cx="3505200" cy="502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hasCustomPrompt="1"/>
          </p:nvPr>
        </p:nvSpPr>
        <p:spPr>
          <a:xfrm>
            <a:off x="494868" y="712150"/>
            <a:ext cx="8530907" cy="3459800"/>
          </a:xfrm>
          <a:prstGeom prst="rect">
            <a:avLst/>
          </a:prstGeom>
        </p:spPr>
        <p:txBody>
          <a:bodyPr anchor="ctr"/>
          <a:lstStyle>
            <a:lvl1pPr algn="r">
              <a:defRPr sz="3600">
                <a:solidFill>
                  <a:schemeClr val="tx1">
                    <a:lumMod val="65000"/>
                    <a:lumOff val="35000"/>
                  </a:schemeClr>
                </a:solidFill>
                <a:latin typeface="Oswald" panose="020B0604020202020204" charset="0"/>
              </a:defRPr>
            </a:lvl1pPr>
            <a:lvl2pPr algn="r">
              <a:defRPr sz="3000">
                <a:solidFill>
                  <a:schemeClr val="tx1">
                    <a:lumMod val="65000"/>
                    <a:lumOff val="35000"/>
                  </a:schemeClr>
                </a:solidFill>
                <a:latin typeface="Raleway" panose="020B0604020202020204" charset="0"/>
              </a:defRPr>
            </a:lvl2pPr>
            <a:lvl3pPr algn="r">
              <a:defRPr sz="1400">
                <a:solidFill>
                  <a:schemeClr val="tx1">
                    <a:lumMod val="65000"/>
                    <a:lumOff val="35000"/>
                  </a:schemeClr>
                </a:solidFill>
                <a:latin typeface="Oswald" panose="020B0604020202020204" charset="0"/>
              </a:defRPr>
            </a:lvl3pPr>
          </a:lstStyle>
          <a:p>
            <a:pPr lvl="0"/>
            <a:r>
              <a:rPr lang="en-US" dirty="0"/>
              <a:t>Section Title</a:t>
            </a:r>
          </a:p>
          <a:p>
            <a:pPr lvl="1"/>
            <a:r>
              <a:rPr lang="en-US" dirty="0"/>
              <a:t>Name</a:t>
            </a:r>
          </a:p>
          <a:p>
            <a:pPr lvl="2"/>
            <a:r>
              <a:rPr lang="en-US" dirty="0"/>
              <a:t>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309374" y="1054740"/>
            <a:ext cx="8606024" cy="3269609"/>
          </a:xfrm>
          <a:prstGeom prst="rect">
            <a:avLst/>
          </a:prstGeom>
        </p:spPr>
        <p:txBody>
          <a:bodyPr/>
          <a:lstStyle>
            <a:lvl1pPr>
              <a:defRPr sz="3600">
                <a:solidFill>
                  <a:srgbClr val="BB0000"/>
                </a:solidFill>
                <a:latin typeface="Raleway" panose="020B0604020202020204" charset="0"/>
              </a:defRPr>
            </a:lvl1pPr>
            <a:lvl2pPr>
              <a:defRPr sz="2400">
                <a:solidFill>
                  <a:schemeClr val="tx1">
                    <a:lumMod val="65000"/>
                    <a:lumOff val="35000"/>
                  </a:schemeClr>
                </a:solidFill>
                <a:latin typeface="Raleway" panose="020B0604020202020204" charset="0"/>
              </a:defRPr>
            </a:lvl2pPr>
            <a:lvl3pPr>
              <a:defRPr sz="2000">
                <a:solidFill>
                  <a:schemeClr val="tx1">
                    <a:lumMod val="65000"/>
                    <a:lumOff val="35000"/>
                  </a:schemeClr>
                </a:solidFill>
                <a:latin typeface="Raleway" panose="020B0604020202020204" charset="0"/>
              </a:defRPr>
            </a:lvl3pPr>
            <a:lvl4pPr>
              <a:defRPr sz="1600">
                <a:solidFill>
                  <a:schemeClr val="tx1">
                    <a:lumMod val="65000"/>
                    <a:lumOff val="35000"/>
                  </a:schemeClr>
                </a:solidFill>
                <a:latin typeface="Raleway" panose="020B0604020202020204" charset="0"/>
              </a:defRPr>
            </a:lvl4pPr>
            <a:lvl5pPr>
              <a:defRPr sz="2400">
                <a:latin typeface="Raleway" panose="020B060402020202020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05322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513992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274692"/>
            <a:ext cx="2755857" cy="2602816"/>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4019"/>
            <a:ext cx="2625898" cy="917474"/>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602107"/>
            <a:ext cx="4706276" cy="393745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2685140"/>
            <a:ext cx="2625898" cy="915873"/>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4/5/19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2577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6" r:id="rId5"/>
    <p:sldLayoutId id="2147483657" r:id="rId6"/>
    <p:sldLayoutId id="2147483662"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1768794"/>
            <a:ext cx="2624000" cy="1842364"/>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596039"/>
            <a:ext cx="4462527" cy="39428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240030"/>
            <a:ext cx="2743200" cy="240030"/>
          </a:xfrm>
          <a:prstGeom prst="rect">
            <a:avLst/>
          </a:prstGeom>
        </p:spPr>
        <p:txBody>
          <a:bodyPr vert="horz" lIns="91440" tIns="45720" rIns="91440" bIns="45720" rtlCol="0" anchor="ctr"/>
          <a:lstStyle>
            <a:lvl1pPr algn="l">
              <a:defRPr sz="750">
                <a:solidFill>
                  <a:schemeClr val="tx1">
                    <a:tint val="75000"/>
                  </a:schemeClr>
                </a:solidFill>
              </a:defRPr>
            </a:lvl1pPr>
          </a:lstStyle>
          <a:p>
            <a:fld id="{8E36636D-D922-432D-A958-524484B5923D}" type="datetimeFigureOut">
              <a:rPr lang="en-US" smtClean="0"/>
              <a:pPr/>
              <a:t>4/5/19</a:t>
            </a:fld>
            <a:endParaRPr lang="en-US" dirty="0"/>
          </a:p>
        </p:txBody>
      </p:sp>
      <p:sp>
        <p:nvSpPr>
          <p:cNvPr id="5" name="Footer Placeholder 4"/>
          <p:cNvSpPr>
            <a:spLocks noGrp="1"/>
          </p:cNvSpPr>
          <p:nvPr>
            <p:ph type="ftr" sz="quarter" idx="3"/>
          </p:nvPr>
        </p:nvSpPr>
        <p:spPr>
          <a:xfrm>
            <a:off x="603504" y="4670298"/>
            <a:ext cx="7941564" cy="24003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52410" y="240030"/>
            <a:ext cx="685800" cy="240030"/>
          </a:xfrm>
          <a:prstGeom prst="rect">
            <a:avLst/>
          </a:prstGeom>
        </p:spPr>
        <p:txBody>
          <a:bodyPr vert="horz" lIns="91440" tIns="45720" rIns="91440" bIns="45720" rtlCol="0" anchor="ctr"/>
          <a:lstStyle>
            <a:lvl1pPr algn="r">
              <a:defRPr sz="75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5058298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6.xml"/><Relationship Id="rId16"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206E"/>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16750" y="819150"/>
            <a:ext cx="8710500" cy="1542000"/>
          </a:xfrm>
          <a:prstGeom prst="rect">
            <a:avLst/>
          </a:prstGeom>
          <a:ln>
            <a:noFill/>
          </a:ln>
        </p:spPr>
        <p:txBody>
          <a:bodyPr lIns="91425" tIns="91425" rIns="91425" bIns="91425" anchor="b" anchorCtr="0">
            <a:noAutofit/>
          </a:bodyPr>
          <a:lstStyle/>
          <a:p>
            <a:pPr lvl="0" algn="r" rtl="0">
              <a:spcBef>
                <a:spcPts val="0"/>
              </a:spcBef>
              <a:buClr>
                <a:srgbClr val="000000"/>
              </a:buClr>
              <a:buSzPct val="25000"/>
              <a:buFont typeface="Arial"/>
              <a:buNone/>
            </a:pPr>
            <a:r>
              <a:rPr lang="en-US" sz="4000" dirty="0">
                <a:solidFill>
                  <a:schemeClr val="tx1"/>
                </a:solidFill>
                <a:latin typeface="Century Gothic" panose="020B0502020202020204" pitchFamily="34" charset="0"/>
                <a:ea typeface="Oswald"/>
                <a:cs typeface="Oswald"/>
                <a:sym typeface="Oswald"/>
              </a:rPr>
              <a:t>EDI</a:t>
            </a:r>
            <a:r>
              <a:rPr lang="en-US" sz="4000" dirty="0">
                <a:solidFill>
                  <a:srgbClr val="FFFFFF"/>
                </a:solidFill>
                <a:latin typeface="Century Gothic" panose="020B0502020202020204" pitchFamily="34" charset="0"/>
                <a:ea typeface="Oswald"/>
                <a:cs typeface="Oswald"/>
                <a:sym typeface="Oswald"/>
              </a:rPr>
              <a:t> + </a:t>
            </a:r>
            <a:r>
              <a:rPr lang="en-US" sz="4000" dirty="0">
                <a:solidFill>
                  <a:schemeClr val="tx1"/>
                </a:solidFill>
                <a:latin typeface="Century Gothic" panose="020B0502020202020204" pitchFamily="34" charset="0"/>
                <a:ea typeface="Oswald"/>
                <a:cs typeface="Oswald"/>
                <a:sym typeface="Oswald"/>
              </a:rPr>
              <a:t>Social Justice</a:t>
            </a:r>
            <a:r>
              <a:rPr lang="en-US" dirty="0">
                <a:solidFill>
                  <a:srgbClr val="FFFFFF"/>
                </a:solidFill>
                <a:latin typeface="Century Gothic" panose="020B0502020202020204" pitchFamily="34" charset="0"/>
                <a:ea typeface="Oswald"/>
                <a:cs typeface="Oswald"/>
                <a:sym typeface="Oswald"/>
              </a:rPr>
              <a:t>@ OSUL</a:t>
            </a:r>
            <a:endParaRPr lang="en" sz="2800" dirty="0">
              <a:solidFill>
                <a:srgbClr val="FFFFFF"/>
              </a:solidFill>
              <a:latin typeface="Century Gothic" panose="020B0502020202020204" pitchFamily="34" charset="0"/>
              <a:ea typeface="Oswald"/>
              <a:cs typeface="Oswald"/>
              <a:sym typeface="Oswald"/>
            </a:endParaRPr>
          </a:p>
        </p:txBody>
      </p:sp>
      <p:sp>
        <p:nvSpPr>
          <p:cNvPr id="55" name="Shape 55"/>
          <p:cNvSpPr txBox="1">
            <a:spLocks noGrp="1"/>
          </p:cNvSpPr>
          <p:nvPr>
            <p:ph type="subTitle" idx="1"/>
          </p:nvPr>
        </p:nvSpPr>
        <p:spPr>
          <a:xfrm>
            <a:off x="457200" y="2495550"/>
            <a:ext cx="8520600" cy="792600"/>
          </a:xfrm>
          <a:prstGeom prst="rect">
            <a:avLst/>
          </a:prstGeom>
        </p:spPr>
        <p:txBody>
          <a:bodyPr lIns="91425" tIns="91425" rIns="91425" bIns="91425" anchor="t" anchorCtr="0">
            <a:noAutofit/>
          </a:bodyPr>
          <a:lstStyle/>
          <a:p>
            <a:pPr lvl="0" algn="r"/>
            <a:r>
              <a:rPr lang="en-US" sz="2000" dirty="0">
                <a:solidFill>
                  <a:schemeClr val="bg1"/>
                </a:solidFill>
                <a:latin typeface="Century Gothic" panose="020B0502020202020204" pitchFamily="34" charset="0"/>
                <a:ea typeface="Oswald"/>
                <a:cs typeface="Oswald"/>
                <a:sym typeface="Oswald"/>
              </a:rPr>
              <a:t>designing</a:t>
            </a:r>
            <a:r>
              <a:rPr lang="en-US" sz="2000" dirty="0">
                <a:solidFill>
                  <a:srgbClr val="000000"/>
                </a:solidFill>
                <a:latin typeface="Century Gothic" panose="020B0502020202020204" pitchFamily="34" charset="0"/>
                <a:ea typeface="Oswald"/>
                <a:cs typeface="Oswald"/>
                <a:sym typeface="Oswald"/>
              </a:rPr>
              <a:t> an EDI strategy for OSUL </a:t>
            </a:r>
            <a:endParaRPr lang="en" sz="2000" b="1" dirty="0">
              <a:solidFill>
                <a:srgbClr val="FFFFFF"/>
              </a:solidFill>
              <a:latin typeface="Oswald"/>
              <a:ea typeface="Oswald"/>
              <a:cs typeface="Oswald"/>
              <a:sym typeface="Oswald"/>
            </a:endParaRPr>
          </a:p>
          <a:p>
            <a:pPr lvl="0" algn="r" rtl="0">
              <a:spcBef>
                <a:spcPts val="0"/>
              </a:spcBef>
              <a:spcAft>
                <a:spcPts val="300"/>
              </a:spcAft>
              <a:buClr>
                <a:schemeClr val="dk1"/>
              </a:buClr>
              <a:buSzPct val="91666"/>
              <a:buFont typeface="Arial"/>
              <a:buNone/>
            </a:pPr>
            <a:endParaRPr lang="en" sz="1200" b="1" dirty="0">
              <a:solidFill>
                <a:schemeClr val="lt1"/>
              </a:solidFill>
              <a:latin typeface="Raleway"/>
              <a:ea typeface="Raleway"/>
              <a:cs typeface="Raleway"/>
              <a:sym typeface="Raleway"/>
            </a:endParaRPr>
          </a:p>
          <a:p>
            <a:pPr lvl="0" algn="r"/>
            <a:r>
              <a:rPr lang="en" sz="1200" b="1" dirty="0">
                <a:solidFill>
                  <a:srgbClr val="FFFFFF"/>
                </a:solidFill>
                <a:latin typeface="Oswald"/>
                <a:ea typeface="Oswald"/>
                <a:cs typeface="Oswald"/>
                <a:sym typeface="Oswald"/>
              </a:rPr>
              <a:t>University Libraries</a:t>
            </a:r>
          </a:p>
          <a:p>
            <a:pPr algn="r"/>
            <a:r>
              <a:rPr lang="en" sz="1200" dirty="0">
                <a:solidFill>
                  <a:schemeClr val="lt1"/>
                </a:solidFill>
                <a:latin typeface="Raleway"/>
                <a:ea typeface="Raleway"/>
                <a:cs typeface="Raleway"/>
                <a:sym typeface="Raleway"/>
              </a:rPr>
              <a:t>The Ohio State University</a:t>
            </a:r>
          </a:p>
          <a:p>
            <a:pPr lvl="0" algn="r" rtl="0">
              <a:spcBef>
                <a:spcPts val="0"/>
              </a:spcBef>
              <a:spcAft>
                <a:spcPts val="300"/>
              </a:spcAft>
              <a:buClr>
                <a:schemeClr val="dk1"/>
              </a:buClr>
              <a:buSzPct val="91666"/>
              <a:buFont typeface="Arial"/>
              <a:buNone/>
            </a:pPr>
            <a:endParaRPr lang="en" sz="1200" b="1" dirty="0">
              <a:solidFill>
                <a:schemeClr val="lt1"/>
              </a:solidFill>
              <a:latin typeface="Raleway"/>
              <a:ea typeface="Raleway"/>
              <a:cs typeface="Raleway"/>
              <a:sym typeface="Raleway"/>
            </a:endParaRPr>
          </a:p>
          <a:p>
            <a:pPr lvl="0" algn="r" rtl="0">
              <a:spcBef>
                <a:spcPts val="0"/>
              </a:spcBef>
              <a:spcAft>
                <a:spcPts val="300"/>
              </a:spcAft>
              <a:buClr>
                <a:schemeClr val="dk1"/>
              </a:buClr>
              <a:buSzPct val="91666"/>
              <a:buFont typeface="Arial"/>
              <a:buNone/>
            </a:pPr>
            <a:r>
              <a:rPr lang="en" sz="1200" b="1" dirty="0">
                <a:solidFill>
                  <a:schemeClr val="lt1"/>
                </a:solidFill>
                <a:latin typeface="Raleway"/>
                <a:ea typeface="Raleway"/>
                <a:cs typeface="Raleway"/>
                <a:sym typeface="Raleway"/>
              </a:rPr>
              <a:t>Stephen Cassidy &amp; Amanda Folk</a:t>
            </a:r>
            <a:endParaRPr sz="2000" dirty="0">
              <a:solidFill>
                <a:srgbClr val="FFFFFF"/>
              </a:solidFill>
              <a:latin typeface="Raleway"/>
              <a:ea typeface="Raleway"/>
              <a:cs typeface="Raleway"/>
              <a:sym typeface="Raleway"/>
            </a:endParaRPr>
          </a:p>
          <a:p>
            <a:pPr lvl="0" algn="r">
              <a:spcBef>
                <a:spcPts val="0"/>
              </a:spcBef>
              <a:buNone/>
            </a:pPr>
            <a:endParaRPr sz="2000" dirty="0">
              <a:solidFill>
                <a:srgbClr val="FFFFFF"/>
              </a:solidFill>
              <a:latin typeface="Raleway"/>
              <a:ea typeface="Raleway"/>
              <a:cs typeface="Raleway"/>
              <a:sym typeface="Raleway"/>
            </a:endParaRPr>
          </a:p>
        </p:txBody>
      </p:sp>
      <p:pic>
        <p:nvPicPr>
          <p:cNvPr id="4" name="Shape 105" descr="circle-312343_960_720.png">
            <a:extLst>
              <a:ext uri="{FF2B5EF4-FFF2-40B4-BE49-F238E27FC236}">
                <a16:creationId xmlns:a16="http://schemas.microsoft.com/office/drawing/2014/main" id="{17C92D9C-5D13-8C4A-97C7-6DABF10CBD7F}"/>
              </a:ext>
            </a:extLst>
          </p:cNvPr>
          <p:cNvPicPr preferRelativeResize="0"/>
          <p:nvPr/>
        </p:nvPicPr>
        <p:blipFill>
          <a:blip r:embed="rId3">
            <a:alphaModFix amt="15000"/>
          </a:blip>
          <a:stretch>
            <a:fillRect/>
          </a:stretch>
        </p:blipFill>
        <p:spPr>
          <a:xfrm>
            <a:off x="0" y="-48297"/>
            <a:ext cx="51435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1550"/>
            <a:ext cx="9091320" cy="3048000"/>
          </a:xfrm>
          <a:prstGeom prst="rect">
            <a:avLst/>
          </a:prstGeom>
        </p:spPr>
      </p:pic>
    </p:spTree>
    <p:extLst>
      <p:ext uri="{BB962C8B-B14F-4D97-AF65-F5344CB8AC3E}">
        <p14:creationId xmlns:p14="http://schemas.microsoft.com/office/powerpoint/2010/main" val="2612164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106365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666750"/>
            <a:ext cx="5829300" cy="3886200"/>
          </a:xfrm>
          <a:prstGeom prst="rect">
            <a:avLst/>
          </a:prstGeom>
        </p:spPr>
      </p:pic>
    </p:spTree>
    <p:extLst>
      <p:ext uri="{BB962C8B-B14F-4D97-AF65-F5344CB8AC3E}">
        <p14:creationId xmlns:p14="http://schemas.microsoft.com/office/powerpoint/2010/main" val="1036008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a:t>My role at OSUL: Digital Imaging of cultural heritage items from the University Libraries’ collections</a:t>
            </a:r>
          </a:p>
        </p:txBody>
      </p:sp>
      <p:sp>
        <p:nvSpPr>
          <p:cNvPr id="3" name="Title 2"/>
          <p:cNvSpPr>
            <a:spLocks noGrp="1"/>
          </p:cNvSpPr>
          <p:nvPr>
            <p:ph type="title"/>
          </p:nvPr>
        </p:nvSpPr>
        <p:spPr/>
        <p:txBody>
          <a:bodyPr/>
          <a:lstStyle/>
          <a:p>
            <a:r>
              <a:rPr lang="en-US" dirty="0"/>
              <a:t>EDI and Social Justice at OSUL</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895350"/>
            <a:ext cx="4048582" cy="3486150"/>
          </a:xfrm>
          <a:prstGeom prst="rect">
            <a:avLst/>
          </a:prstGeom>
        </p:spPr>
      </p:pic>
    </p:spTree>
    <p:extLst>
      <p:ext uri="{BB962C8B-B14F-4D97-AF65-F5344CB8AC3E}">
        <p14:creationId xmlns:p14="http://schemas.microsoft.com/office/powerpoint/2010/main" val="146590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normAutofit fontScale="77500" lnSpcReduction="20000"/>
          </a:bodyPr>
          <a:lstStyle/>
          <a:p>
            <a:r>
              <a:rPr lang="en-US" dirty="0"/>
              <a:t>Cultural heritage:</a:t>
            </a:r>
          </a:p>
          <a:p>
            <a:r>
              <a:rPr lang="en-US" dirty="0"/>
              <a:t>Whose heritage</a:t>
            </a:r>
            <a:br>
              <a:rPr lang="en-US" dirty="0"/>
            </a:br>
            <a:r>
              <a:rPr lang="en-US" dirty="0"/>
              <a:t>and</a:t>
            </a:r>
            <a:br>
              <a:rPr lang="en-US" dirty="0"/>
            </a:br>
            <a:r>
              <a:rPr lang="en-US" dirty="0"/>
              <a:t>whose description?</a:t>
            </a:r>
          </a:p>
        </p:txBody>
      </p:sp>
      <p:sp>
        <p:nvSpPr>
          <p:cNvPr id="3" name="Title 2"/>
          <p:cNvSpPr>
            <a:spLocks noGrp="1"/>
          </p:cNvSpPr>
          <p:nvPr>
            <p:ph type="title"/>
          </p:nvPr>
        </p:nvSpPr>
        <p:spPr/>
        <p:txBody>
          <a:bodyPr/>
          <a:lstStyle/>
          <a:p>
            <a:r>
              <a:rPr lang="en-US" dirty="0"/>
              <a:t>EDI and Social Justice at OSUL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504950"/>
            <a:ext cx="5007221" cy="1915262"/>
          </a:xfrm>
          <a:prstGeom prst="rect">
            <a:avLst/>
          </a:prstGeom>
        </p:spPr>
      </p:pic>
    </p:spTree>
    <p:extLst>
      <p:ext uri="{BB962C8B-B14F-4D97-AF65-F5344CB8AC3E}">
        <p14:creationId xmlns:p14="http://schemas.microsoft.com/office/powerpoint/2010/main" val="1307565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err="1"/>
              <a:t>Popol</a:t>
            </a:r>
            <a:r>
              <a:rPr lang="en-US" dirty="0"/>
              <a:t> </a:t>
            </a:r>
            <a:r>
              <a:rPr lang="en-US" dirty="0" err="1"/>
              <a:t>Wuj</a:t>
            </a:r>
            <a:endParaRPr lang="en-US" dirty="0"/>
          </a:p>
          <a:p>
            <a:r>
              <a:rPr lang="en-US" dirty="0"/>
              <a:t>the book of the people</a:t>
            </a:r>
          </a:p>
        </p:txBody>
      </p:sp>
      <p:sp>
        <p:nvSpPr>
          <p:cNvPr id="3" name="Title 2"/>
          <p:cNvSpPr>
            <a:spLocks noGrp="1"/>
          </p:cNvSpPr>
          <p:nvPr>
            <p:ph type="title"/>
          </p:nvPr>
        </p:nvSpPr>
        <p:spPr/>
        <p:txBody>
          <a:bodyPr/>
          <a:lstStyle/>
          <a:p>
            <a:r>
              <a:rPr lang="en-US" dirty="0"/>
              <a:t>Digital projects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09550"/>
            <a:ext cx="3352800" cy="4742726"/>
          </a:xfrm>
          <a:prstGeom prst="rect">
            <a:avLst/>
          </a:prstGeom>
        </p:spPr>
      </p:pic>
    </p:spTree>
    <p:extLst>
      <p:ext uri="{BB962C8B-B14F-4D97-AF65-F5344CB8AC3E}">
        <p14:creationId xmlns:p14="http://schemas.microsoft.com/office/powerpoint/2010/main" val="100848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err="1"/>
              <a:t>Popol</a:t>
            </a:r>
            <a:r>
              <a:rPr lang="en-US" dirty="0"/>
              <a:t> </a:t>
            </a:r>
            <a:r>
              <a:rPr lang="en-US" dirty="0" err="1"/>
              <a:t>Wuj</a:t>
            </a:r>
            <a:endParaRPr lang="en-US" dirty="0"/>
          </a:p>
          <a:p>
            <a:r>
              <a:rPr lang="en-US" dirty="0"/>
              <a:t>the book of the people</a:t>
            </a:r>
          </a:p>
        </p:txBody>
      </p:sp>
      <p:sp>
        <p:nvSpPr>
          <p:cNvPr id="3" name="Title 2"/>
          <p:cNvSpPr>
            <a:spLocks noGrp="1"/>
          </p:cNvSpPr>
          <p:nvPr>
            <p:ph type="title"/>
          </p:nvPr>
        </p:nvSpPr>
        <p:spPr/>
        <p:txBody>
          <a:bodyPr/>
          <a:lstStyle/>
          <a:p>
            <a:r>
              <a:rPr lang="en-US" dirty="0"/>
              <a:t>Digital projects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28600"/>
            <a:ext cx="3365486" cy="4705350"/>
          </a:xfrm>
          <a:prstGeom prst="rect">
            <a:avLst/>
          </a:prstGeom>
        </p:spPr>
      </p:pic>
    </p:spTree>
    <p:extLst>
      <p:ext uri="{BB962C8B-B14F-4D97-AF65-F5344CB8AC3E}">
        <p14:creationId xmlns:p14="http://schemas.microsoft.com/office/powerpoint/2010/main" val="961138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err="1"/>
              <a:t>Popol</a:t>
            </a:r>
            <a:r>
              <a:rPr lang="en-US" dirty="0"/>
              <a:t> </a:t>
            </a:r>
            <a:r>
              <a:rPr lang="en-US" dirty="0" err="1"/>
              <a:t>Wuj</a:t>
            </a:r>
            <a:endParaRPr lang="en-US" dirty="0"/>
          </a:p>
          <a:p>
            <a:r>
              <a:rPr lang="en-US" dirty="0"/>
              <a:t>(Spanish)</a:t>
            </a:r>
          </a:p>
        </p:txBody>
      </p:sp>
      <p:sp>
        <p:nvSpPr>
          <p:cNvPr id="3" name="Title 2"/>
          <p:cNvSpPr>
            <a:spLocks noGrp="1"/>
          </p:cNvSpPr>
          <p:nvPr>
            <p:ph type="title"/>
          </p:nvPr>
        </p:nvSpPr>
        <p:spPr/>
        <p:txBody>
          <a:bodyPr/>
          <a:lstStyle/>
          <a:p>
            <a:r>
              <a:rPr lang="en-US" dirty="0"/>
              <a:t>Digital projects</a:t>
            </a:r>
          </a:p>
        </p:txBody>
      </p:sp>
      <p:pic>
        <p:nvPicPr>
          <p:cNvPr id="4" name="Picture 3"/>
          <p:cNvPicPr>
            <a:picLocks noChangeAspect="1"/>
          </p:cNvPicPr>
          <p:nvPr/>
        </p:nvPicPr>
        <p:blipFill>
          <a:blip r:embed="rId3"/>
          <a:stretch>
            <a:fillRect/>
          </a:stretch>
        </p:blipFill>
        <p:spPr>
          <a:xfrm>
            <a:off x="3505200" y="590550"/>
            <a:ext cx="5439605" cy="4110243"/>
          </a:xfrm>
          <a:prstGeom prst="rect">
            <a:avLst/>
          </a:prstGeom>
        </p:spPr>
      </p:pic>
    </p:spTree>
    <p:extLst>
      <p:ext uri="{BB962C8B-B14F-4D97-AF65-F5344CB8AC3E}">
        <p14:creationId xmlns:p14="http://schemas.microsoft.com/office/powerpoint/2010/main" val="711378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err="1"/>
              <a:t>Popol</a:t>
            </a:r>
            <a:r>
              <a:rPr lang="en-US" dirty="0"/>
              <a:t> </a:t>
            </a:r>
            <a:r>
              <a:rPr lang="en-US" dirty="0" err="1"/>
              <a:t>Wuj</a:t>
            </a:r>
            <a:endParaRPr lang="en-US" dirty="0"/>
          </a:p>
          <a:p>
            <a:r>
              <a:rPr lang="en-US" dirty="0"/>
              <a:t>(English)</a:t>
            </a:r>
          </a:p>
        </p:txBody>
      </p:sp>
      <p:sp>
        <p:nvSpPr>
          <p:cNvPr id="3" name="Title 2"/>
          <p:cNvSpPr>
            <a:spLocks noGrp="1"/>
          </p:cNvSpPr>
          <p:nvPr>
            <p:ph type="title"/>
          </p:nvPr>
        </p:nvSpPr>
        <p:spPr/>
        <p:txBody>
          <a:bodyPr/>
          <a:lstStyle/>
          <a:p>
            <a:r>
              <a:rPr lang="en-US" dirty="0"/>
              <a:t>Digital projects</a:t>
            </a:r>
          </a:p>
        </p:txBody>
      </p:sp>
      <p:pic>
        <p:nvPicPr>
          <p:cNvPr id="5" name="Picture 4"/>
          <p:cNvPicPr>
            <a:picLocks noChangeAspect="1"/>
          </p:cNvPicPr>
          <p:nvPr/>
        </p:nvPicPr>
        <p:blipFill>
          <a:blip r:embed="rId3"/>
          <a:stretch>
            <a:fillRect/>
          </a:stretch>
        </p:blipFill>
        <p:spPr>
          <a:xfrm>
            <a:off x="3505200" y="666750"/>
            <a:ext cx="5401703" cy="3966988"/>
          </a:xfrm>
          <a:prstGeom prst="rect">
            <a:avLst/>
          </a:prstGeom>
        </p:spPr>
      </p:pic>
    </p:spTree>
    <p:extLst>
      <p:ext uri="{BB962C8B-B14F-4D97-AF65-F5344CB8AC3E}">
        <p14:creationId xmlns:p14="http://schemas.microsoft.com/office/powerpoint/2010/main" val="574997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err="1"/>
              <a:t>Popol</a:t>
            </a:r>
            <a:r>
              <a:rPr lang="en-US" dirty="0"/>
              <a:t> </a:t>
            </a:r>
            <a:r>
              <a:rPr lang="en-US" dirty="0" err="1"/>
              <a:t>Wuj</a:t>
            </a:r>
            <a:endParaRPr lang="en-US" dirty="0"/>
          </a:p>
          <a:p>
            <a:r>
              <a:rPr lang="en-US" dirty="0"/>
              <a:t>(</a:t>
            </a:r>
            <a:r>
              <a:rPr lang="en-US" dirty="0" err="1"/>
              <a:t>K’iché</a:t>
            </a:r>
            <a:r>
              <a:rPr lang="en-US"/>
              <a:t>)</a:t>
            </a:r>
            <a:endParaRPr lang="en-US" dirty="0"/>
          </a:p>
        </p:txBody>
      </p:sp>
      <p:sp>
        <p:nvSpPr>
          <p:cNvPr id="3" name="Title 2"/>
          <p:cNvSpPr>
            <a:spLocks noGrp="1"/>
          </p:cNvSpPr>
          <p:nvPr>
            <p:ph type="title"/>
          </p:nvPr>
        </p:nvSpPr>
        <p:spPr/>
        <p:txBody>
          <a:bodyPr/>
          <a:lstStyle/>
          <a:p>
            <a:r>
              <a:rPr lang="en-US" dirty="0"/>
              <a:t>Digital projects</a:t>
            </a:r>
          </a:p>
        </p:txBody>
      </p:sp>
      <p:pic>
        <p:nvPicPr>
          <p:cNvPr id="4" name="Picture 3"/>
          <p:cNvPicPr>
            <a:picLocks noChangeAspect="1"/>
          </p:cNvPicPr>
          <p:nvPr/>
        </p:nvPicPr>
        <p:blipFill>
          <a:blip r:embed="rId3"/>
          <a:stretch>
            <a:fillRect/>
          </a:stretch>
        </p:blipFill>
        <p:spPr>
          <a:xfrm>
            <a:off x="3505200" y="689902"/>
            <a:ext cx="5538621" cy="3855817"/>
          </a:xfrm>
          <a:prstGeom prst="rect">
            <a:avLst/>
          </a:prstGeom>
        </p:spPr>
      </p:pic>
    </p:spTree>
    <p:extLst>
      <p:ext uri="{BB962C8B-B14F-4D97-AF65-F5344CB8AC3E}">
        <p14:creationId xmlns:p14="http://schemas.microsoft.com/office/powerpoint/2010/main" val="229706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6D0009-1E39-034C-BBA6-25B9CA9151E9}"/>
              </a:ext>
            </a:extLst>
          </p:cNvPr>
          <p:cNvPicPr>
            <a:picLocks noChangeAspect="1"/>
          </p:cNvPicPr>
          <p:nvPr/>
        </p:nvPicPr>
        <p:blipFill rotWithShape="1">
          <a:blip r:embed="rId3"/>
          <a:srcRect b="24012"/>
          <a:stretch/>
        </p:blipFill>
        <p:spPr>
          <a:xfrm>
            <a:off x="2514600" y="-35092"/>
            <a:ext cx="6629400" cy="5028222"/>
          </a:xfrm>
          <a:prstGeom prst="rect">
            <a:avLst/>
          </a:prstGeom>
        </p:spPr>
      </p:pic>
      <p:sp>
        <p:nvSpPr>
          <p:cNvPr id="7" name="Text Placeholder 1">
            <a:extLst>
              <a:ext uri="{FF2B5EF4-FFF2-40B4-BE49-F238E27FC236}">
                <a16:creationId xmlns:a16="http://schemas.microsoft.com/office/drawing/2014/main" id="{C9BFED29-0F80-474E-AC85-051EA4900CED}"/>
              </a:ext>
            </a:extLst>
          </p:cNvPr>
          <p:cNvSpPr txBox="1">
            <a:spLocks/>
          </p:cNvSpPr>
          <p:nvPr/>
        </p:nvSpPr>
        <p:spPr>
          <a:xfrm>
            <a:off x="-76200" y="361950"/>
            <a:ext cx="237744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Century Gothic" charset="0"/>
                <a:ea typeface="Century Gothic" charset="0"/>
                <a:cs typeface="Century Gothic" charset="0"/>
              </a:rPr>
              <a:t>OBJECTIVE</a:t>
            </a:r>
          </a:p>
        </p:txBody>
      </p:sp>
      <p:sp>
        <p:nvSpPr>
          <p:cNvPr id="2" name="TextBox 1"/>
          <p:cNvSpPr txBox="1"/>
          <p:nvPr/>
        </p:nvSpPr>
        <p:spPr>
          <a:xfrm>
            <a:off x="228600" y="1654100"/>
            <a:ext cx="2362200" cy="1384995"/>
          </a:xfrm>
          <a:prstGeom prst="rect">
            <a:avLst/>
          </a:prstGeom>
          <a:noFill/>
        </p:spPr>
        <p:txBody>
          <a:bodyPr wrap="square" rtlCol="0">
            <a:spAutoFit/>
          </a:bodyPr>
          <a:lstStyle/>
          <a:p>
            <a:pPr algn="ctr"/>
            <a:r>
              <a:rPr lang="en-US" sz="2800" dirty="0">
                <a:solidFill>
                  <a:srgbClr val="FF206E"/>
                </a:solidFill>
                <a:latin typeface="+mj-lt"/>
              </a:rPr>
              <a:t>Library work with EDI in mind</a:t>
            </a:r>
          </a:p>
        </p:txBody>
      </p:sp>
    </p:spTree>
    <p:extLst>
      <p:ext uri="{BB962C8B-B14F-4D97-AF65-F5344CB8AC3E}">
        <p14:creationId xmlns:p14="http://schemas.microsoft.com/office/powerpoint/2010/main" val="1034080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525"/>
            <a:ext cx="3836192" cy="5143500"/>
          </a:xfrm>
        </p:spPr>
      </p:pic>
      <p:pic>
        <p:nvPicPr>
          <p:cNvPr id="5" name="Picture 4"/>
          <p:cNvPicPr>
            <a:picLocks noChangeAspect="1"/>
          </p:cNvPicPr>
          <p:nvPr/>
        </p:nvPicPr>
        <p:blipFill>
          <a:blip r:embed="rId4"/>
          <a:stretch>
            <a:fillRect/>
          </a:stretch>
        </p:blipFill>
        <p:spPr>
          <a:xfrm>
            <a:off x="3819716" y="1504950"/>
            <a:ext cx="5288758" cy="2693108"/>
          </a:xfrm>
          <a:prstGeom prst="rect">
            <a:avLst/>
          </a:prstGeom>
        </p:spPr>
      </p:pic>
    </p:spTree>
    <p:extLst>
      <p:ext uri="{BB962C8B-B14F-4D97-AF65-F5344CB8AC3E}">
        <p14:creationId xmlns:p14="http://schemas.microsoft.com/office/powerpoint/2010/main" val="342357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19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4207"/>
          <a:stretch/>
        </p:blipFill>
        <p:spPr>
          <a:xfrm>
            <a:off x="-296655" y="-30185"/>
            <a:ext cx="3665886" cy="523875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81" t="2963" r="36667" b="15145"/>
          <a:stretch/>
        </p:blipFill>
        <p:spPr>
          <a:xfrm rot="5400000">
            <a:off x="1890605" y="946451"/>
            <a:ext cx="5190070" cy="3236799"/>
          </a:xfrm>
          <a:prstGeom prst="rect">
            <a:avLst/>
          </a:prstGeom>
        </p:spPr>
      </p:pic>
      <p:sp>
        <p:nvSpPr>
          <p:cNvPr id="6" name="Rectangle 5"/>
          <p:cNvSpPr/>
          <p:nvPr/>
        </p:nvSpPr>
        <p:spPr>
          <a:xfrm>
            <a:off x="-286238" y="-61951"/>
            <a:ext cx="3029438" cy="5270515"/>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2823515" y="-61951"/>
            <a:ext cx="3283573" cy="5237216"/>
          </a:xfrm>
          <a:prstGeom prst="rect">
            <a:avLst/>
          </a:prstGeom>
          <a:noFill/>
          <a:ln w="76200">
            <a:solidFill>
              <a:srgbClr val="BE19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BE1900"/>
              </a:solidFill>
            </a:endParaRPr>
          </a:p>
        </p:txBody>
      </p:sp>
      <p:pic>
        <p:nvPicPr>
          <p:cNvPr id="102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3415" t="1471" r="61019" b="1348"/>
          <a:stretch/>
        </p:blipFill>
        <p:spPr bwMode="auto">
          <a:xfrm>
            <a:off x="6221228" y="-12460"/>
            <a:ext cx="2872639" cy="51546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71096" y="-61951"/>
            <a:ext cx="2972904" cy="5205451"/>
          </a:xfrm>
          <a:prstGeom prst="rect">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7647" y="133350"/>
            <a:ext cx="5808847" cy="807814"/>
          </a:xfrm>
          <a:solidFill>
            <a:srgbClr val="BE1900"/>
          </a:solidFill>
          <a:ln>
            <a:solidFill>
              <a:schemeClr val="bg1"/>
            </a:solidFill>
          </a:ln>
        </p:spPr>
        <p:txBody>
          <a:bodyPr/>
          <a:lstStyle/>
          <a:p>
            <a:r>
              <a:rPr lang="en-US" sz="3400" b="1" dirty="0">
                <a:solidFill>
                  <a:schemeClr val="bg1"/>
                </a:solidFill>
              </a:rPr>
              <a:t>Who are our users?</a:t>
            </a:r>
          </a:p>
        </p:txBody>
      </p:sp>
    </p:spTree>
    <p:extLst>
      <p:ext uri="{BB962C8B-B14F-4D97-AF65-F5344CB8AC3E}">
        <p14:creationId xmlns:p14="http://schemas.microsoft.com/office/powerpoint/2010/main" val="3674173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3" t="-1" r="-103" b="41808"/>
          <a:stretch/>
        </p:blipFill>
        <p:spPr>
          <a:xfrm>
            <a:off x="-4191000" y="-842531"/>
            <a:ext cx="13792200" cy="5986031"/>
          </a:xfrm>
          <a:prstGeom prst="rect">
            <a:avLst/>
          </a:prstGeom>
        </p:spPr>
      </p:pic>
    </p:spTree>
    <p:extLst>
      <p:ext uri="{BB962C8B-B14F-4D97-AF65-F5344CB8AC3E}">
        <p14:creationId xmlns:p14="http://schemas.microsoft.com/office/powerpoint/2010/main" val="2808017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03" t="10551" r="15712" b="17700"/>
          <a:stretch/>
        </p:blipFill>
        <p:spPr>
          <a:xfrm>
            <a:off x="3052761" y="0"/>
            <a:ext cx="3676736" cy="5143500"/>
          </a:xfrm>
          <a:prstGeom prst="rect">
            <a:avLst/>
          </a:prstGeom>
        </p:spPr>
      </p:pic>
      <p:sp>
        <p:nvSpPr>
          <p:cNvPr id="5" name="Rectangle 4"/>
          <p:cNvSpPr/>
          <p:nvPr/>
        </p:nvSpPr>
        <p:spPr>
          <a:xfrm>
            <a:off x="2819400" y="2600415"/>
            <a:ext cx="4114800" cy="12954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73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3C298-1DFE-6E46-945C-86FA1EBC7420}"/>
              </a:ext>
            </a:extLst>
          </p:cNvPr>
          <p:cNvPicPr>
            <a:picLocks noChangeAspect="1"/>
          </p:cNvPicPr>
          <p:nvPr/>
        </p:nvPicPr>
        <p:blipFill>
          <a:blip r:embed="rId3"/>
          <a:stretch>
            <a:fillRect/>
          </a:stretch>
        </p:blipFill>
        <p:spPr>
          <a:xfrm>
            <a:off x="152400" y="440020"/>
            <a:ext cx="8534400" cy="4263460"/>
          </a:xfrm>
          <a:prstGeom prst="rect">
            <a:avLst/>
          </a:prstGeom>
        </p:spPr>
      </p:pic>
    </p:spTree>
    <p:extLst>
      <p:ext uri="{BB962C8B-B14F-4D97-AF65-F5344CB8AC3E}">
        <p14:creationId xmlns:p14="http://schemas.microsoft.com/office/powerpoint/2010/main" val="1243172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31CDD-337C-E147-8165-766BB28FE5F3}"/>
              </a:ext>
            </a:extLst>
          </p:cNvPr>
          <p:cNvPicPr>
            <a:picLocks noChangeAspect="1"/>
          </p:cNvPicPr>
          <p:nvPr/>
        </p:nvPicPr>
        <p:blipFill>
          <a:blip r:embed="rId3"/>
          <a:stretch>
            <a:fillRect/>
          </a:stretch>
        </p:blipFill>
        <p:spPr>
          <a:xfrm>
            <a:off x="2190750" y="990600"/>
            <a:ext cx="4762500" cy="3162300"/>
          </a:xfrm>
          <a:prstGeom prst="rect">
            <a:avLst/>
          </a:prstGeom>
        </p:spPr>
      </p:pic>
    </p:spTree>
    <p:extLst>
      <p:ext uri="{BB962C8B-B14F-4D97-AF65-F5344CB8AC3E}">
        <p14:creationId xmlns:p14="http://schemas.microsoft.com/office/powerpoint/2010/main" val="4194092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1442" y="4710286"/>
            <a:ext cx="7397750" cy="369332"/>
          </a:xfrm>
          <a:prstGeom prst="rect">
            <a:avLst/>
          </a:prstGeom>
          <a:noFill/>
        </p:spPr>
        <p:txBody>
          <a:bodyPr wrap="square" rtlCol="0">
            <a:spAutoFit/>
          </a:bodyPr>
          <a:lstStyle/>
          <a:p>
            <a:pPr algn="ctr"/>
            <a:r>
              <a:rPr lang="en-US" dirty="0">
                <a:solidFill>
                  <a:srgbClr val="BB0032"/>
                </a:solidFill>
              </a:rPr>
              <a:t>UNIVERSITY LIBRARIES</a:t>
            </a:r>
          </a:p>
        </p:txBody>
      </p:sp>
      <p:pic>
        <p:nvPicPr>
          <p:cNvPr id="4" name="Picture 3"/>
          <p:cNvPicPr>
            <a:picLocks noChangeAspect="1"/>
          </p:cNvPicPr>
          <p:nvPr/>
        </p:nvPicPr>
        <p:blipFill>
          <a:blip r:embed="rId3"/>
          <a:stretch>
            <a:fillRect/>
          </a:stretch>
        </p:blipFill>
        <p:spPr>
          <a:xfrm>
            <a:off x="415802" y="147638"/>
            <a:ext cx="1419225" cy="1562100"/>
          </a:xfrm>
          <a:prstGeom prst="rect">
            <a:avLst/>
          </a:prstGeom>
        </p:spPr>
      </p:pic>
      <p:pic>
        <p:nvPicPr>
          <p:cNvPr id="5" name="Picture 4"/>
          <p:cNvPicPr>
            <a:picLocks noChangeAspect="1"/>
          </p:cNvPicPr>
          <p:nvPr/>
        </p:nvPicPr>
        <p:blipFill>
          <a:blip r:embed="rId4"/>
          <a:stretch>
            <a:fillRect/>
          </a:stretch>
        </p:blipFill>
        <p:spPr>
          <a:xfrm>
            <a:off x="2037911" y="147638"/>
            <a:ext cx="1466850" cy="990600"/>
          </a:xfrm>
          <a:prstGeom prst="rect">
            <a:avLst/>
          </a:prstGeom>
        </p:spPr>
      </p:pic>
      <p:pic>
        <p:nvPicPr>
          <p:cNvPr id="6" name="Picture 5"/>
          <p:cNvPicPr>
            <a:picLocks noChangeAspect="1"/>
          </p:cNvPicPr>
          <p:nvPr/>
        </p:nvPicPr>
        <p:blipFill>
          <a:blip r:embed="rId5"/>
          <a:stretch>
            <a:fillRect/>
          </a:stretch>
        </p:blipFill>
        <p:spPr>
          <a:xfrm>
            <a:off x="3875432" y="147638"/>
            <a:ext cx="1447800" cy="2209800"/>
          </a:xfrm>
          <a:prstGeom prst="rect">
            <a:avLst/>
          </a:prstGeom>
        </p:spPr>
      </p:pic>
      <p:pic>
        <p:nvPicPr>
          <p:cNvPr id="7" name="Picture 6"/>
          <p:cNvPicPr>
            <a:picLocks noChangeAspect="1"/>
          </p:cNvPicPr>
          <p:nvPr/>
        </p:nvPicPr>
        <p:blipFill>
          <a:blip r:embed="rId6"/>
          <a:stretch>
            <a:fillRect/>
          </a:stretch>
        </p:blipFill>
        <p:spPr>
          <a:xfrm>
            <a:off x="7412567" y="133350"/>
            <a:ext cx="1409700" cy="2009775"/>
          </a:xfrm>
          <a:prstGeom prst="rect">
            <a:avLst/>
          </a:prstGeom>
        </p:spPr>
      </p:pic>
      <p:pic>
        <p:nvPicPr>
          <p:cNvPr id="8" name="Picture 7"/>
          <p:cNvPicPr>
            <a:picLocks noChangeAspect="1"/>
          </p:cNvPicPr>
          <p:nvPr/>
        </p:nvPicPr>
        <p:blipFill>
          <a:blip r:embed="rId7"/>
          <a:stretch>
            <a:fillRect/>
          </a:stretch>
        </p:blipFill>
        <p:spPr>
          <a:xfrm>
            <a:off x="2028386" y="1353943"/>
            <a:ext cx="1476375" cy="1009650"/>
          </a:xfrm>
          <a:prstGeom prst="rect">
            <a:avLst/>
          </a:prstGeom>
        </p:spPr>
      </p:pic>
      <p:pic>
        <p:nvPicPr>
          <p:cNvPr id="9" name="Picture 8"/>
          <p:cNvPicPr>
            <a:picLocks noChangeAspect="1"/>
          </p:cNvPicPr>
          <p:nvPr/>
        </p:nvPicPr>
        <p:blipFill>
          <a:blip r:embed="rId8"/>
          <a:stretch>
            <a:fillRect/>
          </a:stretch>
        </p:blipFill>
        <p:spPr>
          <a:xfrm>
            <a:off x="5742833" y="133350"/>
            <a:ext cx="1362075" cy="1409700"/>
          </a:xfrm>
          <a:prstGeom prst="rect">
            <a:avLst/>
          </a:prstGeom>
        </p:spPr>
      </p:pic>
      <p:pic>
        <p:nvPicPr>
          <p:cNvPr id="10" name="Picture 9"/>
          <p:cNvPicPr>
            <a:picLocks noChangeAspect="1"/>
          </p:cNvPicPr>
          <p:nvPr/>
        </p:nvPicPr>
        <p:blipFill>
          <a:blip r:embed="rId9"/>
          <a:stretch>
            <a:fillRect/>
          </a:stretch>
        </p:blipFill>
        <p:spPr>
          <a:xfrm>
            <a:off x="7479242" y="3687415"/>
            <a:ext cx="1343025" cy="1990725"/>
          </a:xfrm>
          <a:prstGeom prst="rect">
            <a:avLst/>
          </a:prstGeom>
        </p:spPr>
      </p:pic>
      <p:pic>
        <p:nvPicPr>
          <p:cNvPr id="11" name="Picture 10"/>
          <p:cNvPicPr>
            <a:picLocks noChangeAspect="1"/>
          </p:cNvPicPr>
          <p:nvPr/>
        </p:nvPicPr>
        <p:blipFill>
          <a:blip r:embed="rId10"/>
          <a:stretch>
            <a:fillRect/>
          </a:stretch>
        </p:blipFill>
        <p:spPr>
          <a:xfrm>
            <a:off x="5813171" y="1709738"/>
            <a:ext cx="1228725" cy="1638300"/>
          </a:xfrm>
          <a:prstGeom prst="rect">
            <a:avLst/>
          </a:prstGeom>
        </p:spPr>
      </p:pic>
      <p:pic>
        <p:nvPicPr>
          <p:cNvPr id="12" name="Picture 11"/>
          <p:cNvPicPr>
            <a:picLocks noChangeAspect="1"/>
          </p:cNvPicPr>
          <p:nvPr/>
        </p:nvPicPr>
        <p:blipFill>
          <a:blip r:embed="rId11"/>
          <a:stretch>
            <a:fillRect/>
          </a:stretch>
        </p:blipFill>
        <p:spPr>
          <a:xfrm>
            <a:off x="472952" y="1809531"/>
            <a:ext cx="1362075" cy="2019300"/>
          </a:xfrm>
          <a:prstGeom prst="rect">
            <a:avLst/>
          </a:prstGeom>
        </p:spPr>
      </p:pic>
      <p:pic>
        <p:nvPicPr>
          <p:cNvPr id="13" name="Picture 12"/>
          <p:cNvPicPr>
            <a:picLocks noChangeAspect="1"/>
          </p:cNvPicPr>
          <p:nvPr/>
        </p:nvPicPr>
        <p:blipFill>
          <a:blip r:embed="rId12"/>
          <a:stretch>
            <a:fillRect/>
          </a:stretch>
        </p:blipFill>
        <p:spPr>
          <a:xfrm>
            <a:off x="2071876" y="2579945"/>
            <a:ext cx="1476375" cy="1895475"/>
          </a:xfrm>
          <a:prstGeom prst="rect">
            <a:avLst/>
          </a:prstGeom>
        </p:spPr>
      </p:pic>
      <p:pic>
        <p:nvPicPr>
          <p:cNvPr id="14" name="Picture 13"/>
          <p:cNvPicPr>
            <a:picLocks noChangeAspect="1"/>
          </p:cNvPicPr>
          <p:nvPr/>
        </p:nvPicPr>
        <p:blipFill>
          <a:blip r:embed="rId13"/>
          <a:stretch>
            <a:fillRect/>
          </a:stretch>
        </p:blipFill>
        <p:spPr>
          <a:xfrm>
            <a:off x="4060317" y="2479232"/>
            <a:ext cx="1104900" cy="1762125"/>
          </a:xfrm>
          <a:prstGeom prst="rect">
            <a:avLst/>
          </a:prstGeom>
        </p:spPr>
      </p:pic>
      <p:pic>
        <p:nvPicPr>
          <p:cNvPr id="15" name="Picture 14"/>
          <p:cNvPicPr>
            <a:picLocks noChangeAspect="1"/>
          </p:cNvPicPr>
          <p:nvPr/>
        </p:nvPicPr>
        <p:blipFill>
          <a:blip r:embed="rId14"/>
          <a:stretch>
            <a:fillRect/>
          </a:stretch>
        </p:blipFill>
        <p:spPr>
          <a:xfrm>
            <a:off x="7460192" y="2143125"/>
            <a:ext cx="1362075" cy="1495425"/>
          </a:xfrm>
          <a:prstGeom prst="rect">
            <a:avLst/>
          </a:prstGeom>
        </p:spPr>
      </p:pic>
      <p:pic>
        <p:nvPicPr>
          <p:cNvPr id="16" name="Picture 15"/>
          <p:cNvPicPr>
            <a:picLocks noChangeAspect="1"/>
          </p:cNvPicPr>
          <p:nvPr/>
        </p:nvPicPr>
        <p:blipFill>
          <a:blip r:embed="rId15"/>
          <a:stretch>
            <a:fillRect/>
          </a:stretch>
        </p:blipFill>
        <p:spPr>
          <a:xfrm>
            <a:off x="5766018" y="3506457"/>
            <a:ext cx="1409700" cy="1971675"/>
          </a:xfrm>
          <a:prstGeom prst="rect">
            <a:avLst/>
          </a:prstGeom>
        </p:spPr>
      </p:pic>
      <p:pic>
        <p:nvPicPr>
          <p:cNvPr id="17" name="Picture 16"/>
          <p:cNvPicPr>
            <a:picLocks noChangeAspect="1"/>
          </p:cNvPicPr>
          <p:nvPr/>
        </p:nvPicPr>
        <p:blipFill>
          <a:blip r:embed="rId16"/>
          <a:stretch>
            <a:fillRect/>
          </a:stretch>
        </p:blipFill>
        <p:spPr>
          <a:xfrm>
            <a:off x="524702" y="4063697"/>
            <a:ext cx="1428750" cy="1171575"/>
          </a:xfrm>
          <a:prstGeom prst="rect">
            <a:avLst/>
          </a:prstGeom>
        </p:spPr>
      </p:pic>
    </p:spTree>
    <p:extLst>
      <p:ext uri="{BB962C8B-B14F-4D97-AF65-F5344CB8AC3E}">
        <p14:creationId xmlns:p14="http://schemas.microsoft.com/office/powerpoint/2010/main" val="3080850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68A8EC6D-C70A-D743-8766-B84574493466}"/>
              </a:ext>
            </a:extLst>
          </p:cNvPr>
          <p:cNvSpPr txBox="1">
            <a:spLocks/>
          </p:cNvSpPr>
          <p:nvPr/>
        </p:nvSpPr>
        <p:spPr>
          <a:xfrm>
            <a:off x="-668191" y="1054029"/>
            <a:ext cx="533400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dirty="0">
                <a:solidFill>
                  <a:srgbClr val="881D5E"/>
                </a:solidFill>
                <a:latin typeface="Century Gothic" charset="0"/>
                <a:ea typeface="Century Gothic" charset="0"/>
                <a:cs typeface="Century Gothic" charset="0"/>
              </a:rPr>
              <a:t>RACE or Family Origin: </a:t>
            </a:r>
            <a:r>
              <a:rPr lang="en-US" sz="2400" dirty="0">
                <a:solidFill>
                  <a:schemeClr val="tx1"/>
                </a:solidFill>
                <a:latin typeface="Century Gothic" charset="0"/>
                <a:ea typeface="Century Gothic" charset="0"/>
                <a:cs typeface="Century Gothic" charset="0"/>
              </a:rPr>
              <a:t>WHITE</a:t>
            </a:r>
          </a:p>
        </p:txBody>
      </p:sp>
      <p:pic>
        <p:nvPicPr>
          <p:cNvPr id="3" name="Picture 2">
            <a:extLst>
              <a:ext uri="{FF2B5EF4-FFF2-40B4-BE49-F238E27FC236}">
                <a16:creationId xmlns:a16="http://schemas.microsoft.com/office/drawing/2014/main" id="{190A0887-B89D-4342-B779-8AD809DDCC43}"/>
              </a:ext>
            </a:extLst>
          </p:cNvPr>
          <p:cNvPicPr>
            <a:picLocks noChangeAspect="1"/>
          </p:cNvPicPr>
          <p:nvPr/>
        </p:nvPicPr>
        <p:blipFill>
          <a:blip r:embed="rId3"/>
          <a:stretch>
            <a:fillRect/>
          </a:stretch>
        </p:blipFill>
        <p:spPr>
          <a:xfrm>
            <a:off x="-1066800" y="1581150"/>
            <a:ext cx="7566575" cy="2405558"/>
          </a:xfrm>
          <a:prstGeom prst="rect">
            <a:avLst/>
          </a:prstGeom>
        </p:spPr>
      </p:pic>
      <p:pic>
        <p:nvPicPr>
          <p:cNvPr id="12" name="Picture 11">
            <a:extLst>
              <a:ext uri="{FF2B5EF4-FFF2-40B4-BE49-F238E27FC236}">
                <a16:creationId xmlns:a16="http://schemas.microsoft.com/office/drawing/2014/main" id="{47F1A03E-02D4-9B4D-99A1-B7737D08F645}"/>
              </a:ext>
            </a:extLst>
          </p:cNvPr>
          <p:cNvPicPr>
            <a:picLocks noChangeAspect="1"/>
          </p:cNvPicPr>
          <p:nvPr/>
        </p:nvPicPr>
        <p:blipFill rotWithShape="1">
          <a:blip r:embed="rId4"/>
          <a:srcRect l="8992"/>
          <a:stretch/>
        </p:blipFill>
        <p:spPr>
          <a:xfrm>
            <a:off x="5029200" y="1767898"/>
            <a:ext cx="5183539" cy="1895106"/>
          </a:xfrm>
          <a:prstGeom prst="rect">
            <a:avLst/>
          </a:prstGeom>
        </p:spPr>
      </p:pic>
      <p:sp>
        <p:nvSpPr>
          <p:cNvPr id="8" name="Text Placeholder 1">
            <a:extLst>
              <a:ext uri="{FF2B5EF4-FFF2-40B4-BE49-F238E27FC236}">
                <a16:creationId xmlns:a16="http://schemas.microsoft.com/office/drawing/2014/main" id="{A518E499-63A5-FE43-A654-324AB26002F4}"/>
              </a:ext>
            </a:extLst>
          </p:cNvPr>
          <p:cNvSpPr txBox="1">
            <a:spLocks/>
          </p:cNvSpPr>
          <p:nvPr/>
        </p:nvSpPr>
        <p:spPr>
          <a:xfrm>
            <a:off x="4302417" y="1054029"/>
            <a:ext cx="4053840" cy="34598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dirty="0">
                <a:solidFill>
                  <a:srgbClr val="881D5E"/>
                </a:solidFill>
                <a:latin typeface="Century Gothic" charset="0"/>
                <a:ea typeface="Century Gothic" charset="0"/>
                <a:cs typeface="Century Gothic" charset="0"/>
              </a:rPr>
              <a:t>Degree: </a:t>
            </a:r>
            <a:r>
              <a:rPr lang="en-US" sz="2400" dirty="0">
                <a:solidFill>
                  <a:schemeClr val="tx1"/>
                </a:solidFill>
                <a:latin typeface="Century Gothic" charset="0"/>
                <a:ea typeface="Century Gothic" charset="0"/>
                <a:cs typeface="Century Gothic" charset="0"/>
              </a:rPr>
              <a:t>MLS</a:t>
            </a:r>
          </a:p>
        </p:txBody>
      </p:sp>
      <p:sp>
        <p:nvSpPr>
          <p:cNvPr id="2" name="TextBox 1">
            <a:extLst>
              <a:ext uri="{FF2B5EF4-FFF2-40B4-BE49-F238E27FC236}">
                <a16:creationId xmlns:a16="http://schemas.microsoft.com/office/drawing/2014/main" id="{0AA5E851-FE50-4D4E-826E-F0592D48FCE6}"/>
              </a:ext>
            </a:extLst>
          </p:cNvPr>
          <p:cNvSpPr txBox="1"/>
          <p:nvPr/>
        </p:nvSpPr>
        <p:spPr>
          <a:xfrm>
            <a:off x="304800" y="3788603"/>
            <a:ext cx="4724400" cy="461665"/>
          </a:xfrm>
          <a:prstGeom prst="rect">
            <a:avLst/>
          </a:prstGeom>
          <a:noFill/>
        </p:spPr>
        <p:txBody>
          <a:bodyPr wrap="square" rtlCol="0">
            <a:spAutoFit/>
          </a:bodyPr>
          <a:lstStyle/>
          <a:p>
            <a:r>
              <a:rPr lang="en-US" sz="1000" dirty="0"/>
              <a:t>*Hispanic/Latino			      3.9%	        4.7%</a:t>
            </a:r>
          </a:p>
          <a:p>
            <a:endParaRPr lang="en-US" dirty="0"/>
          </a:p>
        </p:txBody>
      </p:sp>
      <p:sp>
        <p:nvSpPr>
          <p:cNvPr id="4" name="Rectangle 3">
            <a:extLst>
              <a:ext uri="{FF2B5EF4-FFF2-40B4-BE49-F238E27FC236}">
                <a16:creationId xmlns:a16="http://schemas.microsoft.com/office/drawing/2014/main" id="{D01EB95B-B864-B443-92EC-DF8397659FEC}"/>
              </a:ext>
            </a:extLst>
          </p:cNvPr>
          <p:cNvSpPr/>
          <p:nvPr/>
        </p:nvSpPr>
        <p:spPr>
          <a:xfrm>
            <a:off x="3124200" y="4622804"/>
            <a:ext cx="3653564" cy="276999"/>
          </a:xfrm>
          <a:prstGeom prst="rect">
            <a:avLst/>
          </a:prstGeom>
        </p:spPr>
        <p:txBody>
          <a:bodyPr wrap="none">
            <a:spAutoFit/>
          </a:bodyPr>
          <a:lstStyle/>
          <a:p>
            <a:r>
              <a:rPr lang="en-US" sz="1200" dirty="0"/>
              <a:t>*In 2014 2.8% disclosed a disability; 2.91% in 2017</a:t>
            </a:r>
          </a:p>
        </p:txBody>
      </p:sp>
      <p:sp>
        <p:nvSpPr>
          <p:cNvPr id="9" name="Title 1">
            <a:extLst>
              <a:ext uri="{FF2B5EF4-FFF2-40B4-BE49-F238E27FC236}">
                <a16:creationId xmlns:a16="http://schemas.microsoft.com/office/drawing/2014/main" id="{50421B02-4D52-D147-9859-4D8C9530F1CB}"/>
              </a:ext>
            </a:extLst>
          </p:cNvPr>
          <p:cNvSpPr>
            <a:spLocks noGrp="1"/>
          </p:cNvSpPr>
          <p:nvPr>
            <p:ph type="title"/>
          </p:nvPr>
        </p:nvSpPr>
        <p:spPr>
          <a:xfrm>
            <a:off x="0" y="68127"/>
            <a:ext cx="8520600" cy="841800"/>
          </a:xfrm>
          <a:solidFill>
            <a:srgbClr val="5D1542"/>
          </a:solidFill>
        </p:spPr>
        <p:txBody>
          <a:bodyPr/>
          <a:lstStyle/>
          <a:p>
            <a:pPr algn="l"/>
            <a:r>
              <a:rPr lang="en-US" sz="3200" dirty="0">
                <a:solidFill>
                  <a:schemeClr val="bg1"/>
                </a:solidFill>
              </a:rPr>
              <a:t>LIS Demographic</a:t>
            </a:r>
            <a:endParaRPr lang="en-US" dirty="0">
              <a:solidFill>
                <a:schemeClr val="bg1"/>
              </a:solidFill>
            </a:endParaRPr>
          </a:p>
        </p:txBody>
      </p:sp>
    </p:spTree>
    <p:extLst>
      <p:ext uri="{BB962C8B-B14F-4D97-AF65-F5344CB8AC3E}">
        <p14:creationId xmlns:p14="http://schemas.microsoft.com/office/powerpoint/2010/main" val="1129152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991" b="3241"/>
          <a:stretch/>
        </p:blipFill>
        <p:spPr>
          <a:xfrm>
            <a:off x="1752600" y="209550"/>
            <a:ext cx="6105363" cy="4800600"/>
          </a:xfrm>
          <a:prstGeom prst="rect">
            <a:avLst/>
          </a:prstGeom>
        </p:spPr>
      </p:pic>
      <p:sp>
        <p:nvSpPr>
          <p:cNvPr id="4" name="Rectangle 3"/>
          <p:cNvSpPr/>
          <p:nvPr/>
        </p:nvSpPr>
        <p:spPr>
          <a:xfrm>
            <a:off x="6586890" y="4683323"/>
            <a:ext cx="2557110" cy="307777"/>
          </a:xfrm>
          <a:prstGeom prst="rect">
            <a:avLst/>
          </a:prstGeom>
        </p:spPr>
        <p:txBody>
          <a:bodyPr wrap="none">
            <a:spAutoFit/>
          </a:bodyPr>
          <a:lstStyle/>
          <a:p>
            <a:r>
              <a:rPr lang="en-US" dirty="0">
                <a:solidFill>
                  <a:srgbClr val="888888"/>
                </a:solidFill>
                <a:latin typeface="Tahoma" panose="020B0604030504040204" pitchFamily="34" charset="0"/>
              </a:rPr>
              <a:t>Credit: Courtesy of TNS, 2018</a:t>
            </a:r>
            <a:endParaRPr lang="en-US" dirty="0"/>
          </a:p>
        </p:txBody>
      </p:sp>
    </p:spTree>
    <p:extLst>
      <p:ext uri="{BB962C8B-B14F-4D97-AF65-F5344CB8AC3E}">
        <p14:creationId xmlns:p14="http://schemas.microsoft.com/office/powerpoint/2010/main" val="3066765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lind man an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42" y="808486"/>
            <a:ext cx="5402715" cy="39694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sp>
        <p:nvSpPr>
          <p:cNvPr id="4" name="Title 1"/>
          <p:cNvSpPr txBox="1">
            <a:spLocks/>
          </p:cNvSpPr>
          <p:nvPr/>
        </p:nvSpPr>
        <p:spPr>
          <a:xfrm>
            <a:off x="3352800" y="154658"/>
            <a:ext cx="6286500" cy="544332"/>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2400" b="1" dirty="0">
                <a:solidFill>
                  <a:schemeClr val="tx1"/>
                </a:solidFill>
                <a:latin typeface="Century Gothic" panose="020B0502020202020204" pitchFamily="34" charset="0"/>
              </a:rPr>
              <a:t>PERCEPTION AND DEFINITIONS FOR</a:t>
            </a:r>
          </a:p>
        </p:txBody>
      </p:sp>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857874" y="421593"/>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a:solidFill>
                  <a:srgbClr val="881D5E"/>
                </a:solidFill>
                <a:latin typeface="Century Gothic" charset="0"/>
                <a:ea typeface="Century Gothic" charset="0"/>
                <a:cs typeface="Century Gothic" charset="0"/>
              </a:rPr>
              <a:t>EQUITY</a:t>
            </a:r>
          </a:p>
          <a:p>
            <a:pPr algn="ctr">
              <a:lnSpc>
                <a:spcPct val="300000"/>
              </a:lnSpc>
            </a:pPr>
            <a:r>
              <a:rPr lang="en-US" sz="2400" b="1" dirty="0">
                <a:solidFill>
                  <a:srgbClr val="881D5E"/>
                </a:solidFill>
                <a:latin typeface="Century Gothic" charset="0"/>
                <a:ea typeface="Century Gothic" charset="0"/>
                <a:cs typeface="Century Gothic" charset="0"/>
              </a:rPr>
              <a:t>DIVERSITY</a:t>
            </a:r>
          </a:p>
          <a:p>
            <a:pPr algn="ctr">
              <a:lnSpc>
                <a:spcPct val="300000"/>
              </a:lnSpc>
            </a:pPr>
            <a:r>
              <a:rPr lang="en-US" sz="2400" b="1" dirty="0">
                <a:solidFill>
                  <a:srgbClr val="881D5E"/>
                </a:solidFill>
                <a:latin typeface="Century Gothic" charset="0"/>
                <a:ea typeface="Century Gothic" charset="0"/>
                <a:cs typeface="Century Gothic" charset="0"/>
              </a:rPr>
              <a:t>INCLUSION</a:t>
            </a:r>
          </a:p>
          <a:p>
            <a:pPr algn="ctr">
              <a:lnSpc>
                <a:spcPct val="300000"/>
              </a:lnSpc>
            </a:pPr>
            <a:r>
              <a:rPr lang="en-US" sz="2400" b="1" dirty="0">
                <a:solidFill>
                  <a:srgbClr val="881D5E"/>
                </a:solidFill>
                <a:latin typeface="Century Gothic" charset="0"/>
                <a:ea typeface="Century Gothic" charset="0"/>
                <a:cs typeface="Century Gothic" charset="0"/>
              </a:rPr>
              <a:t>SOCIAL JUSTICE</a:t>
            </a:r>
          </a:p>
        </p:txBody>
      </p:sp>
    </p:spTree>
    <p:extLst>
      <p:ext uri="{BB962C8B-B14F-4D97-AF65-F5344CB8AC3E}">
        <p14:creationId xmlns:p14="http://schemas.microsoft.com/office/powerpoint/2010/main" val="43434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Amanda Folk</a:t>
            </a:r>
          </a:p>
        </p:txBody>
      </p:sp>
      <p:sp>
        <p:nvSpPr>
          <p:cNvPr id="5" name="Text Placeholder 4"/>
          <p:cNvSpPr>
            <a:spLocks noGrp="1"/>
          </p:cNvSpPr>
          <p:nvPr>
            <p:ph type="body" sz="half" idx="2"/>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438150"/>
            <a:ext cx="3867150" cy="3867150"/>
          </a:xfrm>
          <a:prstGeom prst="rect">
            <a:avLst/>
          </a:prstGeom>
        </p:spPr>
      </p:pic>
    </p:spTree>
    <p:extLst>
      <p:ext uri="{BB962C8B-B14F-4D97-AF65-F5344CB8AC3E}">
        <p14:creationId xmlns:p14="http://schemas.microsoft.com/office/powerpoint/2010/main" val="99878182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lind man an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42" y="808486"/>
            <a:ext cx="5402715" cy="396949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sp>
        <p:nvSpPr>
          <p:cNvPr id="4" name="Title 1"/>
          <p:cNvSpPr txBox="1">
            <a:spLocks/>
          </p:cNvSpPr>
          <p:nvPr/>
        </p:nvSpPr>
        <p:spPr>
          <a:xfrm>
            <a:off x="3352800" y="154658"/>
            <a:ext cx="6286500" cy="544332"/>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2400" b="1" dirty="0">
                <a:solidFill>
                  <a:schemeClr val="tx1"/>
                </a:solidFill>
                <a:latin typeface="Century Gothic" panose="020B0502020202020204" pitchFamily="34" charset="0"/>
              </a:rPr>
              <a:t>PERCEPTION AND DEFINITIONS FOR</a:t>
            </a:r>
          </a:p>
        </p:txBody>
      </p:sp>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916454" y="361936"/>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a:solidFill>
                  <a:srgbClr val="881D5E"/>
                </a:solidFill>
                <a:latin typeface="Century Gothic" charset="0"/>
              </a:rPr>
              <a:t>EQUITY</a:t>
            </a:r>
            <a:endParaRPr lang="en-US" dirty="0">
              <a:solidFill>
                <a:srgbClr val="595959"/>
              </a:solidFill>
              <a:latin typeface="Oswald"/>
            </a:endParaRPr>
          </a:p>
          <a:p>
            <a:pPr algn="ctr">
              <a:lnSpc>
                <a:spcPct val="300000"/>
              </a:lnSpc>
            </a:pPr>
            <a:r>
              <a:rPr lang="en-US" b="1" dirty="0">
                <a:solidFill>
                  <a:srgbClr val="FF206E"/>
                </a:solidFill>
                <a:latin typeface="Century Gothic" charset="0"/>
              </a:rPr>
              <a:t>DIVERSITY</a:t>
            </a:r>
            <a:endParaRPr lang="en-US" dirty="0"/>
          </a:p>
          <a:p>
            <a:pPr algn="ctr">
              <a:lnSpc>
                <a:spcPct val="250000"/>
              </a:lnSpc>
            </a:pPr>
            <a:r>
              <a:rPr lang="en-US" sz="2400" b="1" dirty="0">
                <a:solidFill>
                  <a:srgbClr val="881D5E"/>
                </a:solidFill>
                <a:latin typeface="Century Gothic" charset="0"/>
                <a:ea typeface="Century Gothic" charset="0"/>
                <a:cs typeface="Century Gothic" charset="0"/>
              </a:rPr>
              <a:t>INCLUSION</a:t>
            </a:r>
          </a:p>
          <a:p>
            <a:pPr algn="ctr">
              <a:lnSpc>
                <a:spcPct val="250000"/>
              </a:lnSpc>
            </a:pPr>
            <a:r>
              <a:rPr lang="en-US" sz="2400" b="1" dirty="0">
                <a:solidFill>
                  <a:srgbClr val="881D5E"/>
                </a:solidFill>
                <a:latin typeface="Century Gothic" charset="0"/>
                <a:ea typeface="Century Gothic" charset="0"/>
                <a:cs typeface="Century Gothic" charset="0"/>
              </a:rPr>
              <a:t>SOCIAL JUSTICE</a:t>
            </a:r>
          </a:p>
        </p:txBody>
      </p:sp>
    </p:spTree>
    <p:extLst>
      <p:ext uri="{BB962C8B-B14F-4D97-AF65-F5344CB8AC3E}">
        <p14:creationId xmlns:p14="http://schemas.microsoft.com/office/powerpoint/2010/main" val="2830487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85357"/>
            <a:ext cx="4250245" cy="505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25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828800" y="14080"/>
            <a:ext cx="8659177" cy="381235"/>
          </a:xfrm>
          <a:prstGeom prst="rect">
            <a:avLst/>
          </a:prstGeom>
        </p:spPr>
        <p:txBody>
          <a:bodyPr>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3400" dirty="0">
                <a:solidFill>
                  <a:schemeClr val="bg1"/>
                </a:solidFill>
                <a:latin typeface="Century Gothic" panose="020B0502020202020204" pitchFamily="34" charset="0"/>
              </a:rPr>
              <a:t>IDENTITY THE MAIN CONCEPT</a:t>
            </a:r>
            <a:endParaRPr lang="en-US" dirty="0">
              <a:solidFill>
                <a:schemeClr val="bg1"/>
              </a:solidFill>
              <a:latin typeface="Century Gothic" panose="020B0502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8D512B1-E7E7-7142-9C37-6404403E0127}"/>
              </a:ext>
            </a:extLst>
          </p:cNvPr>
          <p:cNvPicPr>
            <a:picLocks noChangeAspect="1"/>
          </p:cNvPicPr>
          <p:nvPr/>
        </p:nvPicPr>
        <p:blipFill rotWithShape="1">
          <a:blip r:embed="rId3"/>
          <a:srcRect l="3248" r="265" b="30741"/>
          <a:stretch/>
        </p:blipFill>
        <p:spPr>
          <a:xfrm>
            <a:off x="276294" y="1197840"/>
            <a:ext cx="5533667" cy="2667000"/>
          </a:xfrm>
          <a:prstGeom prst="rect">
            <a:avLst/>
          </a:prstGeom>
        </p:spPr>
      </p:pic>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867400" y="1666875"/>
            <a:ext cx="4572000" cy="1143000"/>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l">
              <a:lnSpc>
                <a:spcPct val="300000"/>
              </a:lnSpc>
            </a:pPr>
            <a:r>
              <a:rPr lang="en-US" sz="4400" b="1" dirty="0">
                <a:solidFill>
                  <a:srgbClr val="881D5E"/>
                </a:solidFill>
                <a:latin typeface="Century Gothic" charset="0"/>
                <a:ea typeface="Century Gothic" charset="0"/>
                <a:cs typeface="Century Gothic" charset="0"/>
              </a:rPr>
              <a:t>To Diversity</a:t>
            </a:r>
          </a:p>
        </p:txBody>
      </p:sp>
    </p:spTree>
    <p:extLst>
      <p:ext uri="{BB962C8B-B14F-4D97-AF65-F5344CB8AC3E}">
        <p14:creationId xmlns:p14="http://schemas.microsoft.com/office/powerpoint/2010/main" val="1618676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9F307-54D6-A548-85E4-EEB1A8427F84}"/>
              </a:ext>
            </a:extLst>
          </p:cNvPr>
          <p:cNvPicPr>
            <a:picLocks noChangeAspect="1"/>
          </p:cNvPicPr>
          <p:nvPr/>
        </p:nvPicPr>
        <p:blipFill rotWithShape="1">
          <a:blip r:embed="rId3"/>
          <a:srcRect b="35185"/>
          <a:stretch/>
        </p:blipFill>
        <p:spPr>
          <a:xfrm>
            <a:off x="2590800" y="285750"/>
            <a:ext cx="6352047" cy="4419600"/>
          </a:xfrm>
          <a:prstGeom prst="rect">
            <a:avLst/>
          </a:prstGeom>
        </p:spPr>
      </p:pic>
      <p:sp>
        <p:nvSpPr>
          <p:cNvPr id="4" name="Title 3">
            <a:extLst>
              <a:ext uri="{FF2B5EF4-FFF2-40B4-BE49-F238E27FC236}">
                <a16:creationId xmlns:a16="http://schemas.microsoft.com/office/drawing/2014/main" id="{87CB04FF-9378-D942-976B-1E4F79DDD613}"/>
              </a:ext>
            </a:extLst>
          </p:cNvPr>
          <p:cNvSpPr>
            <a:spLocks noGrp="1"/>
          </p:cNvSpPr>
          <p:nvPr>
            <p:ph type="title"/>
          </p:nvPr>
        </p:nvSpPr>
        <p:spPr>
          <a:xfrm>
            <a:off x="152400" y="1123950"/>
            <a:ext cx="8520600" cy="841800"/>
          </a:xfrm>
        </p:spPr>
        <p:txBody>
          <a:bodyPr/>
          <a:lstStyle/>
          <a:p>
            <a:pPr algn="l"/>
            <a:r>
              <a:rPr lang="en-US" sz="4400" dirty="0">
                <a:solidFill>
                  <a:srgbClr val="BE1900"/>
                </a:solidFill>
              </a:rPr>
              <a:t>Inclusion</a:t>
            </a:r>
          </a:p>
        </p:txBody>
      </p:sp>
    </p:spTree>
    <p:extLst>
      <p:ext uri="{BB962C8B-B14F-4D97-AF65-F5344CB8AC3E}">
        <p14:creationId xmlns:p14="http://schemas.microsoft.com/office/powerpoint/2010/main" val="133196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798F6-DA80-B042-AC9C-10AA2614D857}"/>
              </a:ext>
            </a:extLst>
          </p:cNvPr>
          <p:cNvPicPr>
            <a:picLocks noChangeAspect="1"/>
          </p:cNvPicPr>
          <p:nvPr/>
        </p:nvPicPr>
        <p:blipFill>
          <a:blip r:embed="rId3"/>
          <a:stretch>
            <a:fillRect/>
          </a:stretch>
        </p:blipFill>
        <p:spPr>
          <a:xfrm>
            <a:off x="762000" y="-247650"/>
            <a:ext cx="7938247" cy="5867400"/>
          </a:xfrm>
          <a:prstGeom prst="rect">
            <a:avLst/>
          </a:prstGeom>
        </p:spPr>
      </p:pic>
    </p:spTree>
    <p:extLst>
      <p:ext uri="{BB962C8B-B14F-4D97-AF65-F5344CB8AC3E}">
        <p14:creationId xmlns:p14="http://schemas.microsoft.com/office/powerpoint/2010/main" val="3026874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CB04FF-9378-D942-976B-1E4F79DDD613}"/>
              </a:ext>
            </a:extLst>
          </p:cNvPr>
          <p:cNvSpPr>
            <a:spLocks noGrp="1"/>
          </p:cNvSpPr>
          <p:nvPr>
            <p:ph type="title"/>
          </p:nvPr>
        </p:nvSpPr>
        <p:spPr>
          <a:xfrm>
            <a:off x="152400" y="1123950"/>
            <a:ext cx="8520600" cy="841800"/>
          </a:xfrm>
        </p:spPr>
        <p:txBody>
          <a:bodyPr/>
          <a:lstStyle/>
          <a:p>
            <a:pPr algn="l"/>
            <a:r>
              <a:rPr lang="en-US" sz="4400" dirty="0">
                <a:solidFill>
                  <a:srgbClr val="BE1900"/>
                </a:solidFill>
              </a:rPr>
              <a:t>Inclusion</a:t>
            </a:r>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38150"/>
            <a:ext cx="6234600" cy="421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983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6481F-073B-2741-9C4A-AA7956749FFC}"/>
              </a:ext>
            </a:extLst>
          </p:cNvPr>
          <p:cNvPicPr>
            <a:picLocks noChangeAspect="1"/>
          </p:cNvPicPr>
          <p:nvPr/>
        </p:nvPicPr>
        <p:blipFill rotWithShape="1">
          <a:blip r:embed="rId3"/>
          <a:srcRect r="6278"/>
          <a:stretch/>
        </p:blipFill>
        <p:spPr>
          <a:xfrm>
            <a:off x="1981200" y="-762"/>
            <a:ext cx="4387164" cy="5234416"/>
          </a:xfrm>
          <a:prstGeom prst="rect">
            <a:avLst/>
          </a:prstGeom>
        </p:spPr>
      </p:pic>
    </p:spTree>
    <p:extLst>
      <p:ext uri="{BB962C8B-B14F-4D97-AF65-F5344CB8AC3E}">
        <p14:creationId xmlns:p14="http://schemas.microsoft.com/office/powerpoint/2010/main" val="2502116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image23.jpg" descr="http://thumbs.media.smithsonianmag.com/filer/phenomenon_hidden_landscapes_01_963x.jpg__1072x0_q85_upscale.jpg"/>
          <p:cNvPicPr>
            <a:picLocks noChangeAspect="1"/>
          </p:cNvPicPr>
          <p:nvPr/>
        </p:nvPicPr>
        <p:blipFill>
          <a:blip r:embed="rId3">
            <a:extLst/>
          </a:blip>
          <a:stretch>
            <a:fillRect/>
          </a:stretch>
        </p:blipFill>
        <p:spPr>
          <a:xfrm>
            <a:off x="940390" y="90056"/>
            <a:ext cx="7441610" cy="4963388"/>
          </a:xfrm>
          <a:prstGeom prst="rect">
            <a:avLst/>
          </a:prstGeom>
          <a:ln w="12700">
            <a:miter lim="400000"/>
          </a:ln>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p:cNvSpPr>
          <p:nvPr>
            <p:ph type="title"/>
          </p:nvPr>
        </p:nvSpPr>
        <p:spPr>
          <a:xfrm>
            <a:off x="311699" y="445025"/>
            <a:ext cx="8520602" cy="572702"/>
          </a:xfrm>
          <a:prstGeom prst="rect">
            <a:avLst/>
          </a:prstGeom>
        </p:spPr>
        <p:txBody>
          <a:bodyPr/>
          <a:lstStyle/>
          <a:p>
            <a:pPr defTabSz="850391">
              <a:defRPr sz="2511"/>
            </a:pPr>
            <a:endParaRPr/>
          </a:p>
        </p:txBody>
      </p:sp>
      <p:pic>
        <p:nvPicPr>
          <p:cNvPr id="469" name="image24.jpg" descr="http://thumbs.media.smithsonianmag.com/filer/phenomenon_hidden_landscapes_02_963x.jpg__1072x0_q85_upscale.jpg"/>
          <p:cNvPicPr>
            <a:picLocks noChangeAspect="1"/>
          </p:cNvPicPr>
          <p:nvPr/>
        </p:nvPicPr>
        <p:blipFill>
          <a:blip r:embed="rId3">
            <a:extLst/>
          </a:blip>
          <a:stretch>
            <a:fillRect/>
          </a:stretch>
        </p:blipFill>
        <p:spPr>
          <a:xfrm>
            <a:off x="948368" y="93151"/>
            <a:ext cx="7432329" cy="4957198"/>
          </a:xfrm>
          <a:prstGeom prst="rect">
            <a:avLst/>
          </a:prstGeom>
          <a:ln w="12700">
            <a:miter lim="400000"/>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image25.jpg" descr="http://thumbs.media.smithsonianmag.com/filer/phenomenon_hidden_landscapes_04_963x.jpg__1072x0_q85_upscale.jpg"/>
          <p:cNvPicPr>
            <a:picLocks noChangeAspect="1"/>
          </p:cNvPicPr>
          <p:nvPr/>
        </p:nvPicPr>
        <p:blipFill>
          <a:blip r:embed="rId3">
            <a:extLst/>
          </a:blip>
          <a:stretch>
            <a:fillRect/>
          </a:stretch>
        </p:blipFill>
        <p:spPr>
          <a:xfrm>
            <a:off x="935890" y="140153"/>
            <a:ext cx="7625968" cy="5086351"/>
          </a:xfrm>
          <a:prstGeom prst="rect">
            <a:avLst/>
          </a:prstGeom>
          <a:ln w="12700">
            <a:miter lim="400000"/>
          </a:ln>
        </p:spPr>
      </p:pic>
      <p:sp>
        <p:nvSpPr>
          <p:cNvPr id="474" name="Shape 474"/>
          <p:cNvSpPr>
            <a:spLocks noGrp="1"/>
          </p:cNvSpPr>
          <p:nvPr>
            <p:ph type="title"/>
          </p:nvPr>
        </p:nvSpPr>
        <p:spPr>
          <a:xfrm>
            <a:off x="311699" y="445025"/>
            <a:ext cx="8520602" cy="572702"/>
          </a:xfrm>
          <a:prstGeom prst="rect">
            <a:avLst/>
          </a:prstGeom>
        </p:spPr>
        <p:txBody>
          <a:bodyPr/>
          <a:lstStyle/>
          <a:p>
            <a:pPr defTabSz="850391">
              <a:defRPr sz="2511"/>
            </a:pPr>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0"/>
            <a:ext cx="4114800" cy="5143500"/>
          </a:xfrm>
          <a:prstGeom prst="rect">
            <a:avLst/>
          </a:prstGeom>
        </p:spPr>
      </p:pic>
    </p:spTree>
    <p:extLst>
      <p:ext uri="{BB962C8B-B14F-4D97-AF65-F5344CB8AC3E}">
        <p14:creationId xmlns:p14="http://schemas.microsoft.com/office/powerpoint/2010/main" val="384313819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p:cNvSpPr>
          <p:nvPr>
            <p:ph type="title"/>
          </p:nvPr>
        </p:nvSpPr>
        <p:spPr>
          <a:xfrm>
            <a:off x="311699" y="445025"/>
            <a:ext cx="8520602" cy="572702"/>
          </a:xfrm>
          <a:prstGeom prst="rect">
            <a:avLst/>
          </a:prstGeom>
        </p:spPr>
        <p:txBody>
          <a:bodyPr/>
          <a:lstStyle/>
          <a:p>
            <a:pPr defTabSz="850391">
              <a:defRPr sz="2511"/>
            </a:pPr>
            <a:endParaRPr/>
          </a:p>
        </p:txBody>
      </p:sp>
      <p:pic>
        <p:nvPicPr>
          <p:cNvPr id="479" name="image26.jpg" descr="http://thumbs.media.smithsonianmag.com/filer/phenomenon_hidden_landscapes_03_963x.jpg__1072x0_q85_upscale.jpg"/>
          <p:cNvPicPr>
            <a:picLocks noChangeAspect="1"/>
          </p:cNvPicPr>
          <p:nvPr/>
        </p:nvPicPr>
        <p:blipFill>
          <a:blip r:embed="rId3">
            <a:extLst/>
          </a:blip>
          <a:stretch>
            <a:fillRect/>
          </a:stretch>
        </p:blipFill>
        <p:spPr>
          <a:xfrm>
            <a:off x="935570" y="91676"/>
            <a:ext cx="7848601" cy="5234842"/>
          </a:xfrm>
          <a:prstGeom prst="rect">
            <a:avLst/>
          </a:prstGeom>
          <a:ln w="12700">
            <a:miter lim="400000"/>
          </a:ln>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AF9B2-163D-FE46-BD63-9CD3F6A66008}"/>
              </a:ext>
            </a:extLst>
          </p:cNvPr>
          <p:cNvSpPr>
            <a:spLocks noGrp="1"/>
          </p:cNvSpPr>
          <p:nvPr>
            <p:ph type="body" sz="quarter" idx="13"/>
          </p:nvPr>
        </p:nvSpPr>
        <p:spPr>
          <a:xfrm>
            <a:off x="0" y="895350"/>
            <a:ext cx="3463175" cy="3459800"/>
          </a:xfrm>
        </p:spPr>
        <p:txBody>
          <a:bodyPr/>
          <a:lstStyle/>
          <a:p>
            <a:pPr algn="ctr"/>
            <a:r>
              <a:rPr lang="en-US" dirty="0">
                <a:solidFill>
                  <a:srgbClr val="BE1900"/>
                </a:solidFill>
              </a:rPr>
              <a:t>Cultural Intelligence</a:t>
            </a:r>
          </a:p>
        </p:txBody>
      </p:sp>
      <p:sp>
        <p:nvSpPr>
          <p:cNvPr id="3" name="Text Placeholder 1">
            <a:extLst>
              <a:ext uri="{FF2B5EF4-FFF2-40B4-BE49-F238E27FC236}">
                <a16:creationId xmlns:a16="http://schemas.microsoft.com/office/drawing/2014/main" id="{60BBDE97-D1F3-D241-AEB4-A473579F622A}"/>
              </a:ext>
            </a:extLst>
          </p:cNvPr>
          <p:cNvSpPr txBox="1">
            <a:spLocks/>
          </p:cNvSpPr>
          <p:nvPr/>
        </p:nvSpPr>
        <p:spPr>
          <a:xfrm>
            <a:off x="3276600" y="438150"/>
            <a:ext cx="5867400" cy="40694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r" rtl="0">
              <a:lnSpc>
                <a:spcPct val="115000"/>
              </a:lnSpc>
              <a:spcBef>
                <a:spcPts val="0"/>
              </a:spcBef>
              <a:spcAft>
                <a:spcPts val="1600"/>
              </a:spcAft>
              <a:buClr>
                <a:schemeClr val="dk2"/>
              </a:buClr>
              <a:buSzPct val="100000"/>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15000"/>
              </a:lnSpc>
              <a:spcBef>
                <a:spcPts val="0"/>
              </a:spcBef>
              <a:spcAft>
                <a:spcPts val="1600"/>
              </a:spcAft>
              <a:buClr>
                <a:schemeClr val="dk2"/>
              </a:buClr>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15000"/>
              </a:lnSpc>
              <a:spcBef>
                <a:spcPts val="0"/>
              </a:spcBef>
              <a:spcAft>
                <a:spcPts val="1600"/>
              </a:spcAft>
              <a:buClr>
                <a:schemeClr val="dk2"/>
              </a:buClr>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571500" indent="-571500" algn="l">
              <a:buFont typeface="Arial" panose="020B0604020202020204" pitchFamily="34" charset="0"/>
              <a:buChar char="•"/>
            </a:pPr>
            <a:r>
              <a:rPr lang="en-US" sz="2800" dirty="0"/>
              <a:t>The </a:t>
            </a:r>
            <a:r>
              <a:rPr lang="en-US" sz="2800" i="1" dirty="0">
                <a:solidFill>
                  <a:srgbClr val="BE1900"/>
                </a:solidFill>
              </a:rPr>
              <a:t>knowledge</a:t>
            </a:r>
            <a:r>
              <a:rPr lang="en-US" sz="2800" dirty="0">
                <a:solidFill>
                  <a:srgbClr val="BE1900"/>
                </a:solidFill>
              </a:rPr>
              <a:t> </a:t>
            </a:r>
            <a:r>
              <a:rPr lang="en-US" sz="2800" dirty="0"/>
              <a:t>to understand cross-cultural phenomena.</a:t>
            </a:r>
          </a:p>
          <a:p>
            <a:pPr marL="571500" indent="-571500" algn="l">
              <a:buFont typeface="Arial" panose="020B0604020202020204" pitchFamily="34" charset="0"/>
              <a:buChar char="•"/>
            </a:pPr>
            <a:r>
              <a:rPr lang="en-US" sz="2800" dirty="0"/>
              <a:t>The </a:t>
            </a:r>
            <a:r>
              <a:rPr lang="en-US" sz="2800" i="1" dirty="0">
                <a:solidFill>
                  <a:srgbClr val="BE1900"/>
                </a:solidFill>
              </a:rPr>
              <a:t>mindfulness</a:t>
            </a:r>
            <a:r>
              <a:rPr lang="en-US" sz="2800" dirty="0"/>
              <a:t> to observe and interpret particular situations</a:t>
            </a:r>
          </a:p>
          <a:p>
            <a:pPr marL="571500" indent="-571500" algn="l">
              <a:buFont typeface="Arial" panose="020B0604020202020204" pitchFamily="34" charset="0"/>
              <a:buChar char="•"/>
            </a:pPr>
            <a:r>
              <a:rPr lang="en-US" sz="2800" dirty="0"/>
              <a:t>The </a:t>
            </a:r>
            <a:r>
              <a:rPr lang="en-US" sz="2800" i="1" dirty="0">
                <a:solidFill>
                  <a:srgbClr val="BE1900"/>
                </a:solidFill>
              </a:rPr>
              <a:t>skills</a:t>
            </a:r>
            <a:r>
              <a:rPr lang="en-US" sz="2800" i="1" dirty="0"/>
              <a:t> </a:t>
            </a:r>
            <a:r>
              <a:rPr lang="en-US" sz="2800" dirty="0"/>
              <a:t>required to adapt </a:t>
            </a:r>
            <a:r>
              <a:rPr lang="en-US" sz="2800" i="1" dirty="0"/>
              <a:t>behavior</a:t>
            </a:r>
            <a:r>
              <a:rPr lang="en-US" sz="2800" dirty="0"/>
              <a:t> to act appropriately in a range of situations.</a:t>
            </a:r>
          </a:p>
        </p:txBody>
      </p:sp>
    </p:spTree>
    <p:extLst>
      <p:ext uri="{BB962C8B-B14F-4D97-AF65-F5344CB8AC3E}">
        <p14:creationId xmlns:p14="http://schemas.microsoft.com/office/powerpoint/2010/main" val="1097377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171E54-9469-7041-A377-69D3FAF5ACB4}"/>
              </a:ext>
            </a:extLst>
          </p:cNvPr>
          <p:cNvPicPr>
            <a:picLocks noChangeAspect="1"/>
          </p:cNvPicPr>
          <p:nvPr/>
        </p:nvPicPr>
        <p:blipFill>
          <a:blip r:embed="rId3"/>
          <a:stretch>
            <a:fillRect/>
          </a:stretch>
        </p:blipFill>
        <p:spPr>
          <a:xfrm>
            <a:off x="3962400" y="361950"/>
            <a:ext cx="4492250" cy="4432353"/>
          </a:xfrm>
          <a:prstGeom prst="rect">
            <a:avLst/>
          </a:prstGeom>
        </p:spPr>
      </p:pic>
      <p:sp>
        <p:nvSpPr>
          <p:cNvPr id="2" name="Title 1"/>
          <p:cNvSpPr>
            <a:spLocks noGrp="1"/>
          </p:cNvSpPr>
          <p:nvPr>
            <p:ph type="title"/>
          </p:nvPr>
        </p:nvSpPr>
        <p:spPr>
          <a:xfrm>
            <a:off x="311700" y="209550"/>
            <a:ext cx="3269700" cy="755700"/>
          </a:xfrm>
        </p:spPr>
        <p:txBody>
          <a:bodyPr/>
          <a:lstStyle/>
          <a:p>
            <a:r>
              <a:rPr lang="en-US" dirty="0"/>
              <a:t>Cultural Awareness</a:t>
            </a:r>
          </a:p>
        </p:txBody>
      </p:sp>
    </p:spTree>
    <p:extLst>
      <p:ext uri="{BB962C8B-B14F-4D97-AF65-F5344CB8AC3E}">
        <p14:creationId xmlns:p14="http://schemas.microsoft.com/office/powerpoint/2010/main" val="4138482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AF250-3B31-974B-A45A-51AF01EEF37B}"/>
              </a:ext>
            </a:extLst>
          </p:cNvPr>
          <p:cNvSpPr>
            <a:spLocks noGrp="1"/>
          </p:cNvSpPr>
          <p:nvPr>
            <p:ph type="body" sz="quarter" idx="13"/>
          </p:nvPr>
        </p:nvSpPr>
        <p:spPr>
          <a:xfrm>
            <a:off x="306546" y="857725"/>
            <a:ext cx="8530907" cy="3459800"/>
          </a:xfrm>
        </p:spPr>
        <p:txBody>
          <a:bodyPr/>
          <a:lstStyle/>
          <a:p>
            <a:r>
              <a:rPr lang="en-US" dirty="0"/>
              <a:t>“We have come to this hallowed spot to remind America of the fierce urgency of now. This is no time to engage in the luxury of cooling off or to take the tran­quilizing drug of gradualism. Now is the time to make real the  promises of democracy.”</a:t>
            </a:r>
          </a:p>
          <a:p>
            <a:r>
              <a:rPr lang="en-US" dirty="0"/>
              <a:t>- Martin Luther King, Jr. (1963)</a:t>
            </a:r>
          </a:p>
        </p:txBody>
      </p:sp>
    </p:spTree>
    <p:extLst>
      <p:ext uri="{BB962C8B-B14F-4D97-AF65-F5344CB8AC3E}">
        <p14:creationId xmlns:p14="http://schemas.microsoft.com/office/powerpoint/2010/main" val="3804903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 r="45438"/>
          <a:stretch/>
        </p:blipFill>
        <p:spPr>
          <a:xfrm>
            <a:off x="0" y="0"/>
            <a:ext cx="3733800" cy="5143500"/>
          </a:xfrm>
          <a:prstGeom prst="rect">
            <a:avLst/>
          </a:prstGeom>
        </p:spPr>
      </p:pic>
      <p:pic>
        <p:nvPicPr>
          <p:cNvPr id="3074" name="Picture 2" descr="Image result for brainstorming se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500" y="838200"/>
            <a:ext cx="46228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595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6622500" cy="755700"/>
          </a:xfrm>
        </p:spPr>
        <p:txBody>
          <a:bodyPr/>
          <a:lstStyle/>
          <a:p>
            <a:r>
              <a:rPr lang="en-US" sz="3200" dirty="0">
                <a:solidFill>
                  <a:schemeClr val="bg1"/>
                </a:solidFill>
                <a:latin typeface="Century Gothic" panose="020B0502020202020204" pitchFamily="34" charset="0"/>
              </a:rPr>
              <a:t>Workshop Agenda</a:t>
            </a:r>
          </a:p>
        </p:txBody>
      </p:sp>
      <p:sp>
        <p:nvSpPr>
          <p:cNvPr id="4" name="Text Placeholder 3"/>
          <p:cNvSpPr>
            <a:spLocks noGrp="1"/>
          </p:cNvSpPr>
          <p:nvPr>
            <p:ph type="body" idx="1"/>
          </p:nvPr>
        </p:nvSpPr>
        <p:spPr>
          <a:xfrm>
            <a:off x="152400" y="1071168"/>
            <a:ext cx="8686800" cy="3862782"/>
          </a:xfrm>
        </p:spPr>
        <p:txBody>
          <a:bodyPr/>
          <a:lstStyle/>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Part 2: Workshop </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 Group brainstorming and capture discussion; select scribe </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VI. Discussion round one</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VII. Discussion round two: Unpack ideas and final capture as bullet points </a:t>
            </a:r>
          </a:p>
          <a:p>
            <a:pPr marL="457200" indent="-457200">
              <a:lnSpc>
                <a:spcPct val="100000"/>
              </a:lnSpc>
              <a:spcAft>
                <a:spcPts val="2400"/>
              </a:spcAft>
              <a:buFont typeface="+mj-lt"/>
              <a:buAutoNum type="arabicPeriod"/>
            </a:pPr>
            <a:r>
              <a:rPr lang="en-US" sz="2000" dirty="0">
                <a:solidFill>
                  <a:schemeClr val="bg1"/>
                </a:solidFill>
                <a:latin typeface="Century Gothic" panose="020B0502020202020204" pitchFamily="34" charset="0"/>
              </a:rPr>
              <a:t>VIII. Groups </a:t>
            </a:r>
            <a:r>
              <a:rPr lang="en-US" sz="2000">
                <a:solidFill>
                  <a:schemeClr val="bg1"/>
                </a:solidFill>
                <a:latin typeface="Century Gothic" panose="020B0502020202020204" pitchFamily="34" charset="0"/>
              </a:rPr>
              <a:t>report out</a:t>
            </a:r>
            <a:endParaRPr lang="en-US"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2398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6622500" cy="755700"/>
          </a:xfrm>
        </p:spPr>
        <p:txBody>
          <a:bodyPr/>
          <a:lstStyle/>
          <a:p>
            <a:r>
              <a:rPr lang="en-US" sz="3200" dirty="0">
                <a:solidFill>
                  <a:schemeClr val="bg1"/>
                </a:solidFill>
                <a:latin typeface="Century Gothic" panose="020B0502020202020204" pitchFamily="34" charset="0"/>
              </a:rPr>
              <a:t>Workshop Questions:</a:t>
            </a:r>
          </a:p>
        </p:txBody>
      </p:sp>
      <p:sp>
        <p:nvSpPr>
          <p:cNvPr id="4" name="Text Placeholder 3"/>
          <p:cNvSpPr>
            <a:spLocks noGrp="1"/>
          </p:cNvSpPr>
          <p:nvPr>
            <p:ph type="body" idx="1"/>
          </p:nvPr>
        </p:nvSpPr>
        <p:spPr>
          <a:xfrm>
            <a:off x="152400" y="1071168"/>
            <a:ext cx="8686800" cy="3862782"/>
          </a:xfrm>
        </p:spPr>
        <p:txBody>
          <a:bodyPr/>
          <a:lstStyle/>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does it mean to you to have an inclusive, equitable, and diverse organization?  </a:t>
            </a:r>
          </a:p>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are ways you can personally advance equity, inclusion, and diversity in your department? </a:t>
            </a:r>
          </a:p>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have been OSUL’s biggest challenges in advancing EDI efforts? What are the library’s gaps in resources for supporting EDI? </a:t>
            </a:r>
          </a:p>
          <a:p>
            <a:pPr marL="457200" indent="-457200">
              <a:lnSpc>
                <a:spcPct val="100000"/>
              </a:lnSpc>
              <a:spcAft>
                <a:spcPts val="2400"/>
              </a:spcAft>
              <a:buFont typeface="+mj-lt"/>
              <a:buAutoNum type="arabicPeriod"/>
            </a:pPr>
            <a:r>
              <a:rPr lang="en-US" sz="1900" dirty="0">
                <a:solidFill>
                  <a:schemeClr val="bg1"/>
                </a:solidFill>
                <a:latin typeface="Century Gothic" panose="020B0502020202020204" pitchFamily="34" charset="0"/>
              </a:rPr>
              <a:t>What EDI-related programs, activities or training have been successful and have made a positive impact towards EDI organizational goals? </a:t>
            </a:r>
          </a:p>
        </p:txBody>
      </p:sp>
    </p:spTree>
    <p:extLst>
      <p:ext uri="{BB962C8B-B14F-4D97-AF65-F5344CB8AC3E}">
        <p14:creationId xmlns:p14="http://schemas.microsoft.com/office/powerpoint/2010/main" val="396737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392543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23875"/>
            <a:ext cx="4572000" cy="4095750"/>
          </a:xfrm>
          <a:prstGeom prst="rect">
            <a:avLst/>
          </a:prstGeom>
        </p:spPr>
      </p:pic>
    </p:spTree>
    <p:extLst>
      <p:ext uri="{BB962C8B-B14F-4D97-AF65-F5344CB8AC3E}">
        <p14:creationId xmlns:p14="http://schemas.microsoft.com/office/powerpoint/2010/main" val="2895186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I’m from</a:t>
            </a:r>
          </a:p>
        </p:txBody>
      </p:sp>
      <p:sp>
        <p:nvSpPr>
          <p:cNvPr id="5" name="Text Placeholder 4"/>
          <p:cNvSpPr>
            <a:spLocks noGrp="1"/>
          </p:cNvSpPr>
          <p:nvPr>
            <p:ph type="body" sz="half" idx="2"/>
          </p:nvPr>
        </p:nvSpPr>
        <p:spPr/>
        <p:txBody>
          <a:bodyPr/>
          <a:lstStyle/>
          <a:p>
            <a:r>
              <a:rPr lang="en-US" dirty="0"/>
              <a:t>(it’s complicated)</a:t>
            </a:r>
          </a:p>
        </p:txBody>
      </p:sp>
      <p:sp>
        <p:nvSpPr>
          <p:cNvPr id="4" name="TextBox 3"/>
          <p:cNvSpPr txBox="1"/>
          <p:nvPr/>
        </p:nvSpPr>
        <p:spPr>
          <a:xfrm>
            <a:off x="6096000" y="4841081"/>
            <a:ext cx="1828800" cy="215444"/>
          </a:xfrm>
          <a:prstGeom prst="rect">
            <a:avLst/>
          </a:prstGeom>
          <a:noFill/>
        </p:spPr>
        <p:txBody>
          <a:bodyPr wrap="square" rtlCol="0">
            <a:spAutoFit/>
          </a:bodyPr>
          <a:lstStyle/>
          <a:p>
            <a:r>
              <a:rPr lang="en-US" sz="800" dirty="0">
                <a:solidFill>
                  <a:schemeClr val="tx1">
                    <a:lumMod val="75000"/>
                    <a:lumOff val="25000"/>
                  </a:schemeClr>
                </a:solidFill>
              </a:rPr>
              <a:t>Image courtesy of vectorstock.com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619125"/>
            <a:ext cx="4940300" cy="3705225"/>
          </a:xfrm>
          <a:prstGeom prst="rect">
            <a:avLst/>
          </a:prstGeom>
          <a:effectLst>
            <a:softEdge rad="127000"/>
          </a:effectLst>
        </p:spPr>
      </p:pic>
    </p:spTree>
    <p:extLst>
      <p:ext uri="{BB962C8B-B14F-4D97-AF65-F5344CB8AC3E}">
        <p14:creationId xmlns:p14="http://schemas.microsoft.com/office/powerpoint/2010/main" val="338071469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66474" y="2114550"/>
            <a:ext cx="2625898" cy="1486463"/>
          </a:xfrm>
        </p:spPr>
        <p:txBody>
          <a:bodyPr/>
          <a:lstStyle/>
          <a:p>
            <a:pPr marL="171450" indent="-171450">
              <a:lnSpc>
                <a:spcPct val="50000"/>
              </a:lnSpc>
              <a:buClr>
                <a:srgbClr val="FF0000"/>
              </a:buClr>
              <a:buSzPct val="150000"/>
              <a:buFont typeface="Arial" panose="020B0604020202020204" pitchFamily="34" charset="0"/>
              <a:buChar char="•"/>
            </a:pPr>
            <a:r>
              <a:rPr lang="en-US" sz="1600" dirty="0"/>
              <a:t>1964: NJ</a:t>
            </a:r>
            <a:br>
              <a:rPr lang="en-US" sz="1600" dirty="0"/>
            </a:br>
            <a:endParaRPr lang="en-US" sz="1600" dirty="0"/>
          </a:p>
          <a:p>
            <a:pPr marL="171450" indent="-171450">
              <a:lnSpc>
                <a:spcPct val="50000"/>
              </a:lnSpc>
              <a:buClr>
                <a:srgbClr val="FF0000"/>
              </a:buClr>
              <a:buSzPct val="150000"/>
              <a:buFont typeface="Arial" panose="020B0604020202020204" pitchFamily="34" charset="0"/>
              <a:buChar char="•"/>
            </a:pPr>
            <a:r>
              <a:rPr lang="en-US" sz="1600" dirty="0"/>
              <a:t>1966: NC</a:t>
            </a:r>
            <a:br>
              <a:rPr lang="en-US" sz="1600" dirty="0"/>
            </a:br>
            <a:endParaRPr lang="en-US" sz="1600" dirty="0"/>
          </a:p>
          <a:p>
            <a:pPr marL="171450" indent="-171450">
              <a:lnSpc>
                <a:spcPct val="50000"/>
              </a:lnSpc>
              <a:buClr>
                <a:srgbClr val="FF0000"/>
              </a:buClr>
              <a:buSzPct val="150000"/>
              <a:buFont typeface="Arial" panose="020B0604020202020204" pitchFamily="34" charset="0"/>
              <a:buChar char="•"/>
            </a:pPr>
            <a:r>
              <a:rPr lang="en-US" sz="1600" dirty="0"/>
              <a:t>1971: GA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1" y="209550"/>
            <a:ext cx="4267200" cy="4592574"/>
          </a:xfrm>
          <a:prstGeom prst="rect">
            <a:avLst/>
          </a:prstGeom>
        </p:spPr>
      </p:pic>
      <p:sp>
        <p:nvSpPr>
          <p:cNvPr id="6" name="Oval 5"/>
          <p:cNvSpPr/>
          <p:nvPr/>
        </p:nvSpPr>
        <p:spPr>
          <a:xfrm>
            <a:off x="7467600" y="1764019"/>
            <a:ext cx="121931" cy="12193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58000" y="2876550"/>
            <a:ext cx="121931" cy="12193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477000" y="3257550"/>
            <a:ext cx="121931" cy="12193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p:cNvSpPr/>
          <p:nvPr/>
        </p:nvSpPr>
        <p:spPr>
          <a:xfrm rot="15593523">
            <a:off x="6713229" y="1919493"/>
            <a:ext cx="1752600" cy="1524000"/>
          </a:xfrm>
          <a:prstGeom prst="arc">
            <a:avLst>
              <a:gd name="adj1" fmla="val 15922638"/>
              <a:gd name="adj2" fmla="val 0"/>
            </a:avLst>
          </a:prstGeom>
          <a:ln w="12700">
            <a:solidFill>
              <a:srgbClr val="FF0000"/>
            </a:solidFill>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3667762">
            <a:off x="6243075" y="3204291"/>
            <a:ext cx="2230543" cy="1179706"/>
          </a:xfrm>
          <a:prstGeom prst="arc">
            <a:avLst>
              <a:gd name="adj1" fmla="val 20753088"/>
              <a:gd name="adj2" fmla="val 690505"/>
            </a:avLst>
          </a:prstGeom>
          <a:ln w="12700">
            <a:solidFill>
              <a:srgbClr val="FF0000"/>
            </a:solidFill>
          </a:ln>
          <a:effectLst>
            <a:outerShdw blurRad="50800" dist="38100" dir="2700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2103453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25427" r="1247" b="33455"/>
          <a:stretch/>
        </p:blipFill>
        <p:spPr>
          <a:xfrm>
            <a:off x="-526" y="971550"/>
            <a:ext cx="9114867" cy="3048001"/>
          </a:xfrm>
          <a:prstGeom prst="rect">
            <a:avLst/>
          </a:prstGeom>
        </p:spPr>
      </p:pic>
    </p:spTree>
    <p:extLst>
      <p:ext uri="{BB962C8B-B14F-4D97-AF65-F5344CB8AC3E}">
        <p14:creationId xmlns:p14="http://schemas.microsoft.com/office/powerpoint/2010/main" val="3772947179"/>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11376</TotalTime>
  <Words>488</Words>
  <Application>Microsoft Macintosh PowerPoint</Application>
  <PresentationFormat>On-screen Show (16:9)</PresentationFormat>
  <Paragraphs>85</Paragraphs>
  <Slides>46</Slides>
  <Notes>46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Arial</vt:lpstr>
      <vt:lpstr>Calibri Light</vt:lpstr>
      <vt:lpstr>Century Gothic</vt:lpstr>
      <vt:lpstr>Gill Sans</vt:lpstr>
      <vt:lpstr>Gill Sans Light</vt:lpstr>
      <vt:lpstr>Oswald</vt:lpstr>
      <vt:lpstr>Playfair Display</vt:lpstr>
      <vt:lpstr>Raleway</vt:lpstr>
      <vt:lpstr>Rockwell</vt:lpstr>
      <vt:lpstr>Tahoma</vt:lpstr>
      <vt:lpstr>Times New Roman</vt:lpstr>
      <vt:lpstr>Wingdings</vt:lpstr>
      <vt:lpstr>simple-light-2</vt:lpstr>
      <vt:lpstr>Atlas</vt:lpstr>
      <vt:lpstr>EDI + Social Justice@ OSUL</vt:lpstr>
      <vt:lpstr>PowerPoint Presentation</vt:lpstr>
      <vt:lpstr>Amanda Folk</vt:lpstr>
      <vt:lpstr>PowerPoint Presentation</vt:lpstr>
      <vt:lpstr>PowerPoint Presentation</vt:lpstr>
      <vt:lpstr>PowerPoint Presentation</vt:lpstr>
      <vt:lpstr>Where I’m from</vt:lpstr>
      <vt:lpstr>PowerPoint Presentation</vt:lpstr>
      <vt:lpstr>PowerPoint Presentation</vt:lpstr>
      <vt:lpstr>PowerPoint Presentation</vt:lpstr>
      <vt:lpstr>PowerPoint Presentation</vt:lpstr>
      <vt:lpstr>PowerPoint Presentation</vt:lpstr>
      <vt:lpstr>EDI and Social Justice at OSUL</vt:lpstr>
      <vt:lpstr>EDI and Social Justice at OSUL</vt:lpstr>
      <vt:lpstr>Digital projects</vt:lpstr>
      <vt:lpstr>Digital projects</vt:lpstr>
      <vt:lpstr>Digital projects</vt:lpstr>
      <vt:lpstr>Digital projects</vt:lpstr>
      <vt:lpstr>Digital projects</vt:lpstr>
      <vt:lpstr>PowerPoint Presentation</vt:lpstr>
      <vt:lpstr>Who are our users?</vt:lpstr>
      <vt:lpstr>PowerPoint Presentation</vt:lpstr>
      <vt:lpstr>PowerPoint Presentation</vt:lpstr>
      <vt:lpstr>PowerPoint Presentation</vt:lpstr>
      <vt:lpstr>PowerPoint Presentation</vt:lpstr>
      <vt:lpstr>PowerPoint Presentation</vt:lpstr>
      <vt:lpstr>LIS Demographic</vt:lpstr>
      <vt:lpstr>PowerPoint Presentation</vt:lpstr>
      <vt:lpstr>PowerPoint Presentation</vt:lpstr>
      <vt:lpstr>PowerPoint Presentation</vt:lpstr>
      <vt:lpstr>PowerPoint Presentation</vt:lpstr>
      <vt:lpstr>PowerPoint Presentation</vt:lpstr>
      <vt:lpstr>Inclusion</vt:lpstr>
      <vt:lpstr>PowerPoint Presentation</vt:lpstr>
      <vt:lpstr>Inclusion</vt:lpstr>
      <vt:lpstr>PowerPoint Presentation</vt:lpstr>
      <vt:lpstr>PowerPoint Presentation</vt:lpstr>
      <vt:lpstr>PowerPoint Presentation</vt:lpstr>
      <vt:lpstr>PowerPoint Presentation</vt:lpstr>
      <vt:lpstr>PowerPoint Presentation</vt:lpstr>
      <vt:lpstr>PowerPoint Presentation</vt:lpstr>
      <vt:lpstr>Cultural Awareness</vt:lpstr>
      <vt:lpstr>PowerPoint Presentation</vt:lpstr>
      <vt:lpstr>PowerPoint Presentation</vt:lpstr>
      <vt:lpstr>Workshop Agenda</vt:lpstr>
      <vt:lpstr>Workshop 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from the  Andes &amp;Amazonia Area Studies: LAT Collection</dc:title>
  <dc:creator>espinosadelosmonteros.1, Pamela</dc:creator>
  <cp:lastModifiedBy>Pritchard, Elaine</cp:lastModifiedBy>
  <cp:revision>224</cp:revision>
  <cp:lastPrinted>2019-04-03T14:45:51Z</cp:lastPrinted>
  <dcterms:modified xsi:type="dcterms:W3CDTF">2019-04-05T15:06:53Z</dcterms:modified>
</cp:coreProperties>
</file>