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8" r:id="rId2"/>
  </p:sldMasterIdLst>
  <p:notesMasterIdLst>
    <p:notesMasterId r:id="rId41"/>
  </p:notesMasterIdLst>
  <p:sldIdLst>
    <p:sldId id="256" r:id="rId3"/>
    <p:sldId id="323" r:id="rId4"/>
    <p:sldId id="385" r:id="rId5"/>
    <p:sldId id="387" r:id="rId6"/>
    <p:sldId id="388" r:id="rId7"/>
    <p:sldId id="389" r:id="rId8"/>
    <p:sldId id="391" r:id="rId9"/>
    <p:sldId id="376" r:id="rId10"/>
    <p:sldId id="350" r:id="rId11"/>
    <p:sldId id="351" r:id="rId12"/>
    <p:sldId id="354" r:id="rId13"/>
    <p:sldId id="386" r:id="rId14"/>
    <p:sldId id="383" r:id="rId15"/>
    <p:sldId id="369" r:id="rId16"/>
    <p:sldId id="380" r:id="rId17"/>
    <p:sldId id="364" r:id="rId18"/>
    <p:sldId id="325" r:id="rId19"/>
    <p:sldId id="355" r:id="rId20"/>
    <p:sldId id="356" r:id="rId21"/>
    <p:sldId id="344" r:id="rId22"/>
    <p:sldId id="349" r:id="rId23"/>
    <p:sldId id="343" r:id="rId24"/>
    <p:sldId id="358" r:id="rId25"/>
    <p:sldId id="338" r:id="rId26"/>
    <p:sldId id="266" r:id="rId27"/>
    <p:sldId id="267" r:id="rId28"/>
    <p:sldId id="268" r:id="rId29"/>
    <p:sldId id="269" r:id="rId30"/>
    <p:sldId id="339" r:id="rId31"/>
    <p:sldId id="337" r:id="rId32"/>
    <p:sldId id="336" r:id="rId33"/>
    <p:sldId id="328" r:id="rId34"/>
    <p:sldId id="334" r:id="rId35"/>
    <p:sldId id="327" r:id="rId36"/>
    <p:sldId id="361" r:id="rId37"/>
    <p:sldId id="324" r:id="rId38"/>
    <p:sldId id="381" r:id="rId39"/>
    <p:sldId id="382" r:id="rId40"/>
  </p:sldIdLst>
  <p:sldSz cx="9144000" cy="5143500" type="screen16x9"/>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1900"/>
    <a:srgbClr val="FF206E"/>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95" autoAdjust="0"/>
    <p:restoredTop sz="78249" autoAdjust="0"/>
  </p:normalViewPr>
  <p:slideViewPr>
    <p:cSldViewPr showGuides="1">
      <p:cViewPr varScale="1">
        <p:scale>
          <a:sx n="67" d="100"/>
          <a:sy n="67" d="100"/>
        </p:scale>
        <p:origin x="420" y="4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736258F1-6E83-4815-97E4-09835212D7E5}"/>
    <pc:docChg chg="modSld sldOrd">
      <pc:chgData name="" userId="" providerId="" clId="Web-{736258F1-6E83-4815-97E4-09835212D7E5}" dt="2018-08-26T16:59:04.835" v="36"/>
      <pc:docMkLst>
        <pc:docMk/>
      </pc:docMkLst>
      <pc:sldChg chg="modNotes">
        <pc:chgData name="" userId="" providerId="" clId="Web-{736258F1-6E83-4815-97E4-09835212D7E5}" dt="2018-08-26T16:58:11.208" v="23"/>
        <pc:sldMkLst>
          <pc:docMk/>
          <pc:sldMk cId="0" sldId="266"/>
        </pc:sldMkLst>
      </pc:sldChg>
      <pc:sldChg chg="modNotes">
        <pc:chgData name="" userId="" providerId="" clId="Web-{736258F1-6E83-4815-97E4-09835212D7E5}" dt="2018-08-26T16:58:14.161" v="24"/>
        <pc:sldMkLst>
          <pc:docMk/>
          <pc:sldMk cId="0" sldId="267"/>
        </pc:sldMkLst>
      </pc:sldChg>
      <pc:sldChg chg="modNotes">
        <pc:chgData name="" userId="" providerId="" clId="Web-{736258F1-6E83-4815-97E4-09835212D7E5}" dt="2018-08-26T16:58:17.786" v="25"/>
        <pc:sldMkLst>
          <pc:docMk/>
          <pc:sldMk cId="0" sldId="268"/>
        </pc:sldMkLst>
      </pc:sldChg>
      <pc:sldChg chg="modNotes">
        <pc:chgData name="" userId="" providerId="" clId="Web-{736258F1-6E83-4815-97E4-09835212D7E5}" dt="2018-08-26T16:58:28.943" v="31"/>
        <pc:sldMkLst>
          <pc:docMk/>
          <pc:sldMk cId="2646139729" sldId="322"/>
        </pc:sldMkLst>
      </pc:sldChg>
      <pc:sldChg chg="modNotes">
        <pc:chgData name="" userId="" providerId="" clId="Web-{736258F1-6E83-4815-97E4-09835212D7E5}" dt="2018-08-26T16:56:43.845" v="0"/>
        <pc:sldMkLst>
          <pc:docMk/>
          <pc:sldMk cId="1034080837" sldId="323"/>
        </pc:sldMkLst>
      </pc:sldChg>
      <pc:sldChg chg="modNotes">
        <pc:chgData name="" userId="" providerId="" clId="Web-{736258F1-6E83-4815-97E4-09835212D7E5}" dt="2018-08-26T16:57:37.582" v="13"/>
        <pc:sldMkLst>
          <pc:docMk/>
          <pc:sldMk cId="434343366" sldId="325"/>
        </pc:sldMkLst>
      </pc:sldChg>
      <pc:sldChg chg="ord">
        <pc:chgData name="" userId="" providerId="" clId="Web-{736258F1-6E83-4815-97E4-09835212D7E5}" dt="2018-08-26T16:59:04.835" v="36"/>
        <pc:sldMkLst>
          <pc:docMk/>
          <pc:sldMk cId="3843936451" sldId="327"/>
        </pc:sldMkLst>
      </pc:sldChg>
      <pc:sldChg chg="modNotes">
        <pc:chgData name="" userId="" providerId="" clId="Web-{736258F1-6E83-4815-97E4-09835212D7E5}" dt="2018-08-26T16:58:32.084" v="32"/>
        <pc:sldMkLst>
          <pc:docMk/>
          <pc:sldMk cId="4138482561" sldId="337"/>
        </pc:sldMkLst>
      </pc:sldChg>
      <pc:sldChg chg="modNotes">
        <pc:chgData name="" userId="" providerId="" clId="Web-{736258F1-6E83-4815-97E4-09835212D7E5}" dt="2018-08-26T16:58:08.536" v="21"/>
        <pc:sldMkLst>
          <pc:docMk/>
          <pc:sldMk cId="2502116889" sldId="338"/>
        </pc:sldMkLst>
      </pc:sldChg>
      <pc:sldChg chg="modNotes">
        <pc:chgData name="" userId="" providerId="" clId="Web-{736258F1-6E83-4815-97E4-09835212D7E5}" dt="2018-08-26T16:58:26.583" v="29"/>
        <pc:sldMkLst>
          <pc:docMk/>
          <pc:sldMk cId="1097377617" sldId="339"/>
        </pc:sldMkLst>
      </pc:sldChg>
      <pc:sldChg chg="modNotes">
        <pc:chgData name="" userId="" providerId="" clId="Web-{736258F1-6E83-4815-97E4-09835212D7E5}" dt="2018-08-26T16:58:22.818" v="27"/>
        <pc:sldMkLst>
          <pc:docMk/>
          <pc:sldMk cId="61522555" sldId="340"/>
        </pc:sldMkLst>
      </pc:sldChg>
      <pc:sldChg chg="modNotes">
        <pc:chgData name="" userId="" providerId="" clId="Web-{736258F1-6E83-4815-97E4-09835212D7E5}" dt="2018-08-26T16:57:44.519" v="15"/>
        <pc:sldMkLst>
          <pc:docMk/>
          <pc:sldMk cId="1682163665" sldId="342"/>
        </pc:sldMkLst>
      </pc:sldChg>
      <pc:sldChg chg="modNotes">
        <pc:chgData name="" userId="" providerId="" clId="Web-{736258F1-6E83-4815-97E4-09835212D7E5}" dt="2018-08-26T16:57:56.160" v="20"/>
        <pc:sldMkLst>
          <pc:docMk/>
          <pc:sldMk cId="3026874399" sldId="343"/>
        </pc:sldMkLst>
      </pc:sldChg>
      <pc:sldChg chg="modNotes">
        <pc:chgData name="" userId="" providerId="" clId="Web-{736258F1-6E83-4815-97E4-09835212D7E5}" dt="2018-08-26T16:57:49.676" v="18"/>
        <pc:sldMkLst>
          <pc:docMk/>
          <pc:sldMk cId="1618676288" sldId="344"/>
        </pc:sldMkLst>
      </pc:sldChg>
      <pc:sldChg chg="modNotes">
        <pc:chgData name="" userId="" providerId="" clId="Web-{736258F1-6E83-4815-97E4-09835212D7E5}" dt="2018-08-26T16:58:36.474" v="34"/>
        <pc:sldMkLst>
          <pc:docMk/>
          <pc:sldMk cId="3929100062" sldId="345"/>
        </pc:sldMkLst>
      </pc:sldChg>
      <pc:sldChg chg="modNotes">
        <pc:chgData name="" userId="" providerId="" clId="Web-{736258F1-6E83-4815-97E4-09835212D7E5}" dt="2018-08-26T16:58:33.756" v="33"/>
        <pc:sldMkLst>
          <pc:docMk/>
          <pc:sldMk cId="1633731198" sldId="348"/>
        </pc:sldMkLst>
      </pc:sldChg>
      <pc:sldChg chg="modNotes">
        <pc:chgData name="" userId="" providerId="" clId="Web-{736258F1-6E83-4815-97E4-09835212D7E5}" dt="2018-08-26T16:57:51.395" v="19"/>
        <pc:sldMkLst>
          <pc:docMk/>
          <pc:sldMk cId="133196889" sldId="349"/>
        </pc:sldMkLst>
      </pc:sldChg>
      <pc:sldChg chg="modNotes">
        <pc:chgData name="" userId="" providerId="" clId="Web-{736258F1-6E83-4815-97E4-09835212D7E5}" dt="2018-08-26T16:57:26.097" v="7"/>
        <pc:sldMkLst>
          <pc:docMk/>
          <pc:sldMk cId="3674173637" sldId="350"/>
        </pc:sldMkLst>
      </pc:sldChg>
      <pc:sldChg chg="modNotes">
        <pc:chgData name="" userId="" providerId="" clId="Web-{736258F1-6E83-4815-97E4-09835212D7E5}" dt="2018-08-26T16:57:29.769" v="9"/>
        <pc:sldMkLst>
          <pc:docMk/>
          <pc:sldMk cId="2808017698" sldId="351"/>
        </pc:sldMkLst>
      </pc:sldChg>
      <pc:sldChg chg="modNotes">
        <pc:chgData name="" userId="" providerId="" clId="Web-{736258F1-6E83-4815-97E4-09835212D7E5}" dt="2018-08-26T16:57:31.222" v="10"/>
        <pc:sldMkLst>
          <pc:docMk/>
          <pc:sldMk cId="2556443690" sldId="353"/>
        </pc:sldMkLst>
      </pc:sldChg>
      <pc:sldChg chg="modNotes">
        <pc:chgData name="" userId="" providerId="" clId="Web-{736258F1-6E83-4815-97E4-09835212D7E5}" dt="2018-08-26T16:57:40.894" v="14"/>
        <pc:sldMkLst>
          <pc:docMk/>
          <pc:sldMk cId="2830487867" sldId="355"/>
        </pc:sldMkLst>
      </pc:sldChg>
      <pc:sldChg chg="modNotes">
        <pc:chgData name="" userId="" providerId="" clId="Web-{736258F1-6E83-4815-97E4-09835212D7E5}" dt="2018-08-26T16:57:47.191" v="17"/>
        <pc:sldMkLst>
          <pc:docMk/>
          <pc:sldMk cId="3290525080" sldId="356"/>
        </pc:sldMkLst>
      </pc:sldChg>
      <pc:sldChg chg="modNotes">
        <pc:chgData name="" userId="" providerId="" clId="Web-{736258F1-6E83-4815-97E4-09835212D7E5}" dt="2018-08-26T16:58:40.162" v="35"/>
        <pc:sldMkLst>
          <pc:docMk/>
          <pc:sldMk cId="528620957" sldId="359"/>
        </pc:sldMkLst>
      </pc:sldChg>
      <pc:sldChg chg="modNotes">
        <pc:chgData name="" userId="" providerId="" clId="Web-{736258F1-6E83-4815-97E4-09835212D7E5}" dt="2018-08-26T16:57:35.988" v="12"/>
        <pc:sldMkLst>
          <pc:docMk/>
          <pc:sldMk cId="3066765129" sldId="364"/>
        </pc:sldMkLst>
      </pc:sldChg>
      <pc:sldChg chg="modNotes">
        <pc:chgData name="" userId="" providerId="" clId="Web-{736258F1-6E83-4815-97E4-09835212D7E5}" dt="2018-08-26T16:56:52.689" v="1"/>
        <pc:sldMkLst>
          <pc:docMk/>
          <pc:sldMk cId="998781828" sldId="366"/>
        </pc:sldMkLst>
      </pc:sldChg>
      <pc:sldChg chg="modNotes">
        <pc:chgData name="" userId="" providerId="" clId="Web-{736258F1-6E83-4815-97E4-09835212D7E5}" dt="2018-08-26T16:56:57.768" v="2"/>
        <pc:sldMkLst>
          <pc:docMk/>
          <pc:sldMk cId="3843138193" sldId="367"/>
        </pc:sldMkLst>
      </pc:sldChg>
      <pc:sldChg chg="modNotes">
        <pc:chgData name="" userId="" providerId="" clId="Web-{736258F1-6E83-4815-97E4-09835212D7E5}" dt="2018-08-26T16:57:06.362" v="3"/>
        <pc:sldMkLst>
          <pc:docMk/>
          <pc:sldMk cId="3392543462" sldId="368"/>
        </pc:sldMkLst>
      </pc:sldChg>
      <pc:sldChg chg="modNotes">
        <pc:chgData name="" userId="" providerId="" clId="Web-{736258F1-6E83-4815-97E4-09835212D7E5}" dt="2018-08-26T16:57:09.940" v="4"/>
        <pc:sldMkLst>
          <pc:docMk/>
          <pc:sldMk cId="2895186476" sldId="369"/>
        </pc:sldMkLst>
      </pc:sldChg>
      <pc:sldChg chg="modNotes">
        <pc:chgData name="" userId="" providerId="" clId="Web-{736258F1-6E83-4815-97E4-09835212D7E5}" dt="2018-08-26T16:57:14.034" v="5"/>
        <pc:sldMkLst>
          <pc:docMk/>
          <pc:sldMk cId="4177143883" sldId="372"/>
        </pc:sldMkLst>
      </pc:sldChg>
      <pc:sldChg chg="modNotes">
        <pc:chgData name="" userId="" providerId="" clId="Web-{736258F1-6E83-4815-97E4-09835212D7E5}" dt="2018-08-26T16:57:16.221" v="6"/>
        <pc:sldMkLst>
          <pc:docMk/>
          <pc:sldMk cId="2130460046" sldId="373"/>
        </pc:sldMkLst>
      </pc:sldChg>
    </pc:docChg>
  </pc:docChgLst>
  <pc:docChgLst>
    <pc:chgData clId="Web-{16E6986C-5026-4E8A-9BC5-C802756B34C1}"/>
    <pc:docChg chg="modSld sldOrd">
      <pc:chgData name="" userId="" providerId="" clId="Web-{16E6986C-5026-4E8A-9BC5-C802756B34C1}" dt="2018-08-26T16:26:23.642" v="69"/>
      <pc:docMkLst>
        <pc:docMk/>
      </pc:docMkLst>
      <pc:sldChg chg="addSp delSp modSp ord">
        <pc:chgData name="" userId="" providerId="" clId="Web-{16E6986C-5026-4E8A-9BC5-C802756B34C1}" dt="2018-08-26T15:59:46.654" v="43"/>
        <pc:sldMkLst>
          <pc:docMk/>
          <pc:sldMk cId="2646139729" sldId="322"/>
        </pc:sldMkLst>
        <pc:spChg chg="mod">
          <ac:chgData name="" userId="" providerId="" clId="Web-{16E6986C-5026-4E8A-9BC5-C802756B34C1}" dt="2018-08-26T15:55:43.532" v="22" actId="1076"/>
          <ac:spMkLst>
            <pc:docMk/>
            <pc:sldMk cId="2646139729" sldId="322"/>
            <ac:spMk id="2" creationId="{00000000-0000-0000-0000-000000000000}"/>
          </ac:spMkLst>
        </pc:spChg>
        <pc:picChg chg="mod">
          <ac:chgData name="" userId="" providerId="" clId="Web-{16E6986C-5026-4E8A-9BC5-C802756B34C1}" dt="2018-08-26T15:56:30.315" v="38" actId="1076"/>
          <ac:picMkLst>
            <pc:docMk/>
            <pc:sldMk cId="2646139729" sldId="322"/>
            <ac:picMk id="6" creationId="{00000000-0000-0000-0000-000000000000}"/>
          </ac:picMkLst>
        </pc:picChg>
        <pc:picChg chg="del">
          <ac:chgData name="" userId="" providerId="" clId="Web-{16E6986C-5026-4E8A-9BC5-C802756B34C1}" dt="2018-08-26T15:55:06.671" v="2"/>
          <ac:picMkLst>
            <pc:docMk/>
            <pc:sldMk cId="2646139729" sldId="322"/>
            <ac:picMk id="7" creationId="{00000000-0000-0000-0000-000000000000}"/>
          </ac:picMkLst>
        </pc:picChg>
        <pc:picChg chg="add del mod">
          <ac:chgData name="" userId="" providerId="" clId="Web-{16E6986C-5026-4E8A-9BC5-C802756B34C1}" dt="2018-08-26T15:56:32.253" v="39" actId="1076"/>
          <ac:picMkLst>
            <pc:docMk/>
            <pc:sldMk cId="2646139729" sldId="322"/>
            <ac:picMk id="8" creationId="{00000000-0000-0000-0000-000000000000}"/>
          </ac:picMkLst>
        </pc:picChg>
      </pc:sldChg>
      <pc:sldChg chg="delSp ord">
        <pc:chgData name="" userId="" providerId="" clId="Web-{16E6986C-5026-4E8A-9BC5-C802756B34C1}" dt="2018-08-26T16:22:53.460" v="66"/>
        <pc:sldMkLst>
          <pc:docMk/>
          <pc:sldMk cId="2458595437" sldId="324"/>
        </pc:sldMkLst>
        <pc:spChg chg="del">
          <ac:chgData name="" userId="" providerId="" clId="Web-{16E6986C-5026-4E8A-9BC5-C802756B34C1}" dt="2018-08-26T16:22:09.676" v="65"/>
          <ac:spMkLst>
            <pc:docMk/>
            <pc:sldMk cId="2458595437" sldId="324"/>
            <ac:spMk id="2" creationId="{00000000-0000-0000-0000-000000000000}"/>
          </ac:spMkLst>
        </pc:spChg>
      </pc:sldChg>
      <pc:sldChg chg="ord">
        <pc:chgData name="" userId="" providerId="" clId="Web-{16E6986C-5026-4E8A-9BC5-C802756B34C1}" dt="2018-08-26T16:23:15.867" v="67"/>
        <pc:sldMkLst>
          <pc:docMk/>
          <pc:sldMk cId="1129152349" sldId="328"/>
        </pc:sldMkLst>
      </pc:sldChg>
      <pc:sldChg chg="ord">
        <pc:chgData name="" userId="" providerId="" clId="Web-{16E6986C-5026-4E8A-9BC5-C802756B34C1}" dt="2018-08-26T16:16:01.347" v="64"/>
        <pc:sldMkLst>
          <pc:docMk/>
          <pc:sldMk cId="1247739917" sldId="334"/>
        </pc:sldMkLst>
      </pc:sldChg>
      <pc:sldChg chg="ord">
        <pc:chgData name="" userId="" providerId="" clId="Web-{16E6986C-5026-4E8A-9BC5-C802756B34C1}" dt="2018-08-26T16:15:55.971" v="63"/>
        <pc:sldMkLst>
          <pc:docMk/>
          <pc:sldMk cId="2850959656" sldId="336"/>
        </pc:sldMkLst>
      </pc:sldChg>
      <pc:sldChg chg="ord">
        <pc:chgData name="" userId="" providerId="" clId="Web-{16E6986C-5026-4E8A-9BC5-C802756B34C1}" dt="2018-08-26T15:58:40.932" v="42"/>
        <pc:sldMkLst>
          <pc:docMk/>
          <pc:sldMk cId="4138482561" sldId="337"/>
        </pc:sldMkLst>
      </pc:sldChg>
      <pc:sldChg chg="ord">
        <pc:chgData name="" userId="" providerId="" clId="Web-{16E6986C-5026-4E8A-9BC5-C802756B34C1}" dt="2018-08-26T15:57:21.834" v="41"/>
        <pc:sldMkLst>
          <pc:docMk/>
          <pc:sldMk cId="1097377617" sldId="339"/>
        </pc:sldMkLst>
      </pc:sldChg>
      <pc:sldChg chg="modSp ord">
        <pc:chgData name="" userId="" providerId="" clId="Web-{16E6986C-5026-4E8A-9BC5-C802756B34C1}" dt="2018-08-26T16:09:52.032" v="55" actId="20577"/>
        <pc:sldMkLst>
          <pc:docMk/>
          <pc:sldMk cId="3929100062" sldId="345"/>
        </pc:sldMkLst>
        <pc:spChg chg="mod">
          <ac:chgData name="" userId="" providerId="" clId="Web-{16E6986C-5026-4E8A-9BC5-C802756B34C1}" dt="2018-08-26T16:09:52.032" v="55" actId="20577"/>
          <ac:spMkLst>
            <pc:docMk/>
            <pc:sldMk cId="3929100062" sldId="345"/>
            <ac:spMk id="3" creationId="{00000000-0000-0000-0000-000000000000}"/>
          </ac:spMkLst>
        </pc:spChg>
      </pc:sldChg>
      <pc:sldChg chg="ord">
        <pc:chgData name="" userId="" providerId="" clId="Web-{16E6986C-5026-4E8A-9BC5-C802756B34C1}" dt="2018-08-26T16:04:42.845" v="45"/>
        <pc:sldMkLst>
          <pc:docMk/>
          <pc:sldMk cId="2651260130" sldId="347"/>
        </pc:sldMkLst>
      </pc:sldChg>
      <pc:sldChg chg="ord">
        <pc:chgData name="" userId="" providerId="" clId="Web-{16E6986C-5026-4E8A-9BC5-C802756B34C1}" dt="2018-08-26T16:04:45.376" v="46"/>
        <pc:sldMkLst>
          <pc:docMk/>
          <pc:sldMk cId="1633731198" sldId="348"/>
        </pc:sldMkLst>
      </pc:sldChg>
      <pc:sldChg chg="ord">
        <pc:chgData name="" userId="" providerId="" clId="Web-{16E6986C-5026-4E8A-9BC5-C802756B34C1}" dt="2018-08-26T16:13:48.310" v="57"/>
        <pc:sldMkLst>
          <pc:docMk/>
          <pc:sldMk cId="528620957" sldId="359"/>
        </pc:sldMkLst>
      </pc:sldChg>
      <pc:sldChg chg="ord">
        <pc:chgData name="" userId="" providerId="" clId="Web-{16E6986C-5026-4E8A-9BC5-C802756B34C1}" dt="2018-08-26T16:24:35.527" v="68"/>
        <pc:sldMkLst>
          <pc:docMk/>
          <pc:sldMk cId="2502707105" sldId="360"/>
        </pc:sldMkLst>
      </pc:sldChg>
      <pc:sldChg chg="ord">
        <pc:chgData name="" userId="" providerId="" clId="Web-{16E6986C-5026-4E8A-9BC5-C802756B34C1}" dt="2018-08-26T16:26:23.642" v="69"/>
        <pc:sldMkLst>
          <pc:docMk/>
          <pc:sldMk cId="3804903472" sldId="361"/>
        </pc:sldMkLst>
      </pc:sldChg>
      <pc:sldChg chg="ord">
        <pc:chgData name="" userId="" providerId="" clId="Web-{16E6986C-5026-4E8A-9BC5-C802756B34C1}" dt="2018-08-26T16:02:05.614" v="44"/>
        <pc:sldMkLst>
          <pc:docMk/>
          <pc:sldMk cId="418538551" sldId="370"/>
        </pc:sldMkLst>
      </pc:sldChg>
    </pc:docChg>
  </pc:docChgLst>
  <pc:docChgLst>
    <pc:chgData clId="Web-{7F439873-B9AF-45F2-8F97-DF1B786B1DE0}"/>
    <pc:docChg chg="addSld modSld sldOrd">
      <pc:chgData name="" userId="" providerId="" clId="Web-{7F439873-B9AF-45F2-8F97-DF1B786B1DE0}" dt="2018-08-26T01:34:55.552" v="12"/>
      <pc:docMkLst>
        <pc:docMk/>
      </pc:docMkLst>
      <pc:sldChg chg="ord">
        <pc:chgData name="" userId="" providerId="" clId="Web-{7F439873-B9AF-45F2-8F97-DF1B786B1DE0}" dt="2018-08-26T01:31:31.260" v="1"/>
        <pc:sldMkLst>
          <pc:docMk/>
          <pc:sldMk cId="2502116889" sldId="338"/>
        </pc:sldMkLst>
      </pc:sldChg>
      <pc:sldChg chg="ord">
        <pc:chgData name="" userId="" providerId="" clId="Web-{7F439873-B9AF-45F2-8F97-DF1B786B1DE0}" dt="2018-08-26T01:33:02.436" v="8"/>
        <pc:sldMkLst>
          <pc:docMk/>
          <pc:sldMk cId="3026874399" sldId="343"/>
        </pc:sldMkLst>
      </pc:sldChg>
      <pc:sldChg chg="modSp">
        <pc:chgData name="" userId="" providerId="" clId="Web-{7F439873-B9AF-45F2-8F97-DF1B786B1DE0}" dt="2018-08-26T01:33:19.390" v="9" actId="1076"/>
        <pc:sldMkLst>
          <pc:docMk/>
          <pc:sldMk cId="1618676288" sldId="344"/>
        </pc:sldMkLst>
        <pc:spChg chg="mod">
          <ac:chgData name="" userId="" providerId="" clId="Web-{7F439873-B9AF-45F2-8F97-DF1B786B1DE0}" dt="2018-08-26T01:33:19.390" v="9" actId="1076"/>
          <ac:spMkLst>
            <pc:docMk/>
            <pc:sldMk cId="1618676288" sldId="344"/>
            <ac:spMk id="6" creationId="{79C1D661-D08B-E847-95A3-A360D8FD9240}"/>
          </ac:spMkLst>
        </pc:spChg>
        <pc:picChg chg="mod">
          <ac:chgData name="" userId="" providerId="" clId="Web-{7F439873-B9AF-45F2-8F97-DF1B786B1DE0}" dt="2018-08-26T01:32:20.591" v="6" actId="1076"/>
          <ac:picMkLst>
            <pc:docMk/>
            <pc:sldMk cId="1618676288" sldId="344"/>
            <ac:picMk id="10" creationId="{38D512B1-E7E7-7142-9C37-6404403E0127}"/>
          </ac:picMkLst>
        </pc:picChg>
      </pc:sldChg>
      <pc:sldChg chg="ord">
        <pc:chgData name="" userId="" providerId="" clId="Web-{7F439873-B9AF-45F2-8F97-DF1B786B1DE0}" dt="2018-08-26T01:31:56.840" v="2"/>
        <pc:sldMkLst>
          <pc:docMk/>
          <pc:sldMk cId="3929100062" sldId="345"/>
        </pc:sldMkLst>
      </pc:sldChg>
      <pc:sldChg chg="ord">
        <pc:chgData name="" userId="" providerId="" clId="Web-{7F439873-B9AF-45F2-8F97-DF1B786B1DE0}" dt="2018-08-26T01:31:56.840" v="4"/>
        <pc:sldMkLst>
          <pc:docMk/>
          <pc:sldMk cId="2651260130" sldId="347"/>
        </pc:sldMkLst>
      </pc:sldChg>
      <pc:sldChg chg="ord">
        <pc:chgData name="" userId="" providerId="" clId="Web-{7F439873-B9AF-45F2-8F97-DF1B786B1DE0}" dt="2018-08-26T01:31:56.840" v="3"/>
        <pc:sldMkLst>
          <pc:docMk/>
          <pc:sldMk cId="1633731198" sldId="348"/>
        </pc:sldMkLst>
      </pc:sldChg>
      <pc:sldChg chg="ord">
        <pc:chgData name="" userId="" providerId="" clId="Web-{7F439873-B9AF-45F2-8F97-DF1B786B1DE0}" dt="2018-08-26T01:33:50.549" v="10"/>
        <pc:sldMkLst>
          <pc:docMk/>
          <pc:sldMk cId="133196889" sldId="349"/>
        </pc:sldMkLst>
      </pc:sldChg>
      <pc:sldChg chg="add ord replId">
        <pc:chgData name="" userId="" providerId="" clId="Web-{7F439873-B9AF-45F2-8F97-DF1B786B1DE0}" dt="2018-08-26T01:34:55.552" v="12"/>
        <pc:sldMkLst>
          <pc:docMk/>
          <pc:sldMk cId="3682538355" sldId="377"/>
        </pc:sldMkLst>
      </pc:sldChg>
    </pc:docChg>
  </pc:docChgLst>
  <pc:docChgLst>
    <pc:chgData clId="Web-{21206686-E931-45C5-AE56-9B4B14747532}"/>
    <pc:docChg chg="modSld">
      <pc:chgData name="" userId="" providerId="" clId="Web-{21206686-E931-45C5-AE56-9B4B14747532}" dt="2018-08-25T23:43:18.227" v="2" actId="20577"/>
      <pc:docMkLst>
        <pc:docMk/>
      </pc:docMkLst>
      <pc:sldChg chg="modSp">
        <pc:chgData name="" userId="" providerId="" clId="Web-{21206686-E931-45C5-AE56-9B4B14747532}" dt="2018-08-25T23:43:18.227" v="2" actId="20577"/>
        <pc:sldMkLst>
          <pc:docMk/>
          <pc:sldMk cId="742395071" sldId="326"/>
        </pc:sldMkLst>
        <pc:spChg chg="mod">
          <ac:chgData name="" userId="" providerId="" clId="Web-{21206686-E931-45C5-AE56-9B4B14747532}" dt="2018-08-25T23:43:18.227" v="2" actId="20577"/>
          <ac:spMkLst>
            <pc:docMk/>
            <pc:sldMk cId="742395071" sldId="326"/>
            <ac:spMk id="2" creationId="{C7779144-A638-C64B-9F21-07CEAF196F4E}"/>
          </ac:spMkLst>
        </pc:spChg>
      </pc:sldChg>
      <pc:sldChg chg="modSp">
        <pc:chgData name="" userId="" providerId="" clId="Web-{21206686-E931-45C5-AE56-9B4B14747532}" dt="2018-08-25T23:38:27.401" v="0" actId="1076"/>
        <pc:sldMkLst>
          <pc:docMk/>
          <pc:sldMk cId="3392543462" sldId="368"/>
        </pc:sldMkLst>
        <pc:picChg chg="mod">
          <ac:chgData name="" userId="" providerId="" clId="Web-{21206686-E931-45C5-AE56-9B4B14747532}" dt="2018-08-25T23:38:27.401" v="0" actId="1076"/>
          <ac:picMkLst>
            <pc:docMk/>
            <pc:sldMk cId="3392543462" sldId="368"/>
            <ac:picMk id="9218" creationId="{00000000-0000-0000-0000-000000000000}"/>
          </ac:picMkLst>
        </pc:picChg>
      </pc:sldChg>
    </pc:docChg>
  </pc:docChgLst>
  <pc:docChgLst>
    <pc:chgData clId="Web-{237155CA-2993-4DAF-8535-0B86001B7440}"/>
    <pc:docChg chg="modSld">
      <pc:chgData name="" userId="" providerId="" clId="Web-{237155CA-2993-4DAF-8535-0B86001B7440}" dt="2018-08-26T01:16:16.528" v="4" actId="20577"/>
      <pc:docMkLst>
        <pc:docMk/>
      </pc:docMkLst>
      <pc:sldChg chg="modSp">
        <pc:chgData name="" userId="" providerId="" clId="Web-{237155CA-2993-4DAF-8535-0B86001B7440}" dt="2018-08-26T01:00:32.655" v="0" actId="1076"/>
        <pc:sldMkLst>
          <pc:docMk/>
          <pc:sldMk cId="434343366" sldId="325"/>
        </pc:sldMkLst>
        <pc:spChg chg="mod">
          <ac:chgData name="" userId="" providerId="" clId="Web-{237155CA-2993-4DAF-8535-0B86001B7440}" dt="2018-08-26T01:00:32.655" v="0" actId="1076"/>
          <ac:spMkLst>
            <pc:docMk/>
            <pc:sldMk cId="434343366" sldId="325"/>
            <ac:spMk id="6" creationId="{79C1D661-D08B-E847-95A3-A360D8FD9240}"/>
          </ac:spMkLst>
        </pc:spChg>
      </pc:sldChg>
      <pc:sldChg chg="modSp">
        <pc:chgData name="" userId="" providerId="" clId="Web-{237155CA-2993-4DAF-8535-0B86001B7440}" dt="2018-08-26T01:16:16.528" v="4" actId="20577"/>
        <pc:sldMkLst>
          <pc:docMk/>
          <pc:sldMk cId="2830487867" sldId="355"/>
        </pc:sldMkLst>
        <pc:spChg chg="mod">
          <ac:chgData name="" userId="" providerId="" clId="Web-{237155CA-2993-4DAF-8535-0B86001B7440}" dt="2018-08-26T01:16:16.528" v="4" actId="20577"/>
          <ac:spMkLst>
            <pc:docMk/>
            <pc:sldMk cId="2830487867" sldId="355"/>
            <ac:spMk id="6" creationId="{79C1D661-D08B-E847-95A3-A360D8FD924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409231152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731521" y="4560570"/>
            <a:ext cx="5852159" cy="4320540"/>
          </a:xfrm>
          <a:prstGeom prst="rect">
            <a:avLst/>
          </a:prstGeom>
        </p:spPr>
        <p:txBody>
          <a:bodyPr lIns="96645" tIns="96645" rIns="96645" bIns="96645" anchor="t" anchorCtr="0">
            <a:noAutofit/>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STEPHEN</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Progress towards inclusion and equity means that our trans and genderqueer colleagues and patrons no longer have to go to the 11</a:t>
            </a:r>
            <a:r>
              <a:rPr lang="en-US" sz="1100" kern="1200" baseline="30000" dirty="0">
                <a:solidFill>
                  <a:schemeClr val="tx1"/>
                </a:solidFill>
                <a:effectLst/>
                <a:latin typeface="+mn-lt"/>
                <a:ea typeface="+mn-ea"/>
                <a:cs typeface="+mn-cs"/>
              </a:rPr>
              <a:t>th</a:t>
            </a:r>
            <a:r>
              <a:rPr lang="en-US" sz="1100" kern="1200" dirty="0">
                <a:solidFill>
                  <a:schemeClr val="tx1"/>
                </a:solidFill>
                <a:effectLst/>
                <a:latin typeface="+mn-lt"/>
                <a:ea typeface="+mn-ea"/>
                <a:cs typeface="+mn-cs"/>
              </a:rPr>
              <a:t> floor to access all-gender restrooms. </a:t>
            </a:r>
          </a:p>
          <a:p>
            <a:endParaRPr lang="en-US" dirty="0"/>
          </a:p>
        </p:txBody>
      </p:sp>
    </p:spTree>
    <p:extLst>
      <p:ext uri="{BB962C8B-B14F-4D97-AF65-F5344CB8AC3E}">
        <p14:creationId xmlns:p14="http://schemas.microsoft.com/office/powerpoint/2010/main" val="34092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cs typeface="Arial"/>
            </a:endParaRPr>
          </a:p>
        </p:txBody>
      </p:sp>
    </p:spTree>
    <p:extLst>
      <p:ext uri="{BB962C8B-B14F-4D97-AF65-F5344CB8AC3E}">
        <p14:creationId xmlns:p14="http://schemas.microsoft.com/office/powerpoint/2010/main" val="4035066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STEPHEN</a:t>
            </a:r>
            <a:endParaRPr lang="en-US" dirty="0"/>
          </a:p>
          <a:p>
            <a:endParaRPr lang="en-US" dirty="0"/>
          </a:p>
          <a:p>
            <a:r>
              <a:rPr lang="en-US" dirty="0"/>
              <a:t>Let’s not forget</a:t>
            </a:r>
            <a:r>
              <a:rPr lang="en-US" baseline="0" dirty="0"/>
              <a:t> how diverse of an organization we are!</a:t>
            </a:r>
            <a:endParaRPr lang="en-US" dirty="0"/>
          </a:p>
        </p:txBody>
      </p:sp>
    </p:spTree>
    <p:extLst>
      <p:ext uri="{BB962C8B-B14F-4D97-AF65-F5344CB8AC3E}">
        <p14:creationId xmlns:p14="http://schemas.microsoft.com/office/powerpoint/2010/main" val="1651350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a:rPr>
              <a:t>AMANDA</a:t>
            </a:r>
          </a:p>
          <a:p>
            <a:endParaRPr lang="en-US"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Unlike other eras, we are living in a time where we can design or redesign our systems and institutions to be more inclusive and equitable. Systems that may have previously been design to ignore, exclude or at worse oppress, can now be upgraded be inclusive of all people that work and serve them. We have immense power, like never before to do this, but to get started we have to first get on the same page, we first have to start with our definitions regarding equity diversity and inclusion.</a:t>
            </a:r>
          </a:p>
          <a:p>
            <a:endParaRPr lang="en-US" dirty="0">
              <a:cs typeface="Arial"/>
            </a:endParaRPr>
          </a:p>
        </p:txBody>
      </p:sp>
    </p:spTree>
    <p:extLst>
      <p:ext uri="{BB962C8B-B14F-4D97-AF65-F5344CB8AC3E}">
        <p14:creationId xmlns:p14="http://schemas.microsoft.com/office/powerpoint/2010/main" val="3610838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smtClean="0">
                <a:cs typeface="Arial"/>
              </a:rPr>
              <a:t>SANDRA</a:t>
            </a:r>
            <a:endParaRPr lang="en-US" dirty="0">
              <a:cs typeface="Arial"/>
            </a:endParaRPr>
          </a:p>
          <a:p>
            <a:pPr>
              <a:buNone/>
            </a:pPr>
            <a:endParaRPr lang="en-US"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We each come to the table with our own definitions for these words. What they mean to us personally and in turn subjective definitions that may influence our professionally behavior and contributions to EDI work. </a:t>
            </a:r>
          </a:p>
          <a:p>
            <a:pPr>
              <a:buNone/>
            </a:pPr>
            <a:endParaRPr lang="en-US" dirty="0">
              <a:cs typeface="Arial"/>
            </a:endParaRPr>
          </a:p>
        </p:txBody>
      </p:sp>
    </p:spTree>
    <p:extLst>
      <p:ext uri="{BB962C8B-B14F-4D97-AF65-F5344CB8AC3E}">
        <p14:creationId xmlns:p14="http://schemas.microsoft.com/office/powerpoint/2010/main" val="80711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cs typeface="Arial"/>
              </a:rPr>
              <a:t>SANDRA</a:t>
            </a:r>
            <a:endParaRPr lang="en-US"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Arial"/>
            </a:endParaRPr>
          </a:p>
          <a:p>
            <a:pPr lvl="0"/>
            <a:r>
              <a:rPr lang="en-US" sz="1100" kern="1200" dirty="0">
                <a:solidFill>
                  <a:schemeClr val="tx1"/>
                </a:solidFill>
                <a:effectLst/>
                <a:latin typeface="+mn-lt"/>
                <a:ea typeface="+mn-ea"/>
                <a:cs typeface="+mn-cs"/>
              </a:rPr>
              <a:t>Diversity can mean many things. The definition itself is a form of diversity. </a:t>
            </a:r>
          </a:p>
          <a:p>
            <a:r>
              <a:rPr lang="en-US" sz="1100" kern="1200" dirty="0">
                <a:solidFill>
                  <a:schemeClr val="tx1"/>
                </a:solidFill>
                <a:effectLst/>
                <a:latin typeface="+mn-lt"/>
                <a:ea typeface="+mn-ea"/>
                <a:cs typeface="+mn-cs"/>
              </a:rPr>
              <a:t>Diversity can refer to a demographic variable (such as race, religion, gender, nationality, sexual orientation, age, education and skills). Diversity can refer to visible or invisible individual characteristics. In the context of EDI, diversity refers to accounting for the differences that may exist between people and among group of people, and placing a positive value on those difference.  </a:t>
            </a:r>
          </a:p>
          <a:p>
            <a:r>
              <a:rPr lang="en-US" sz="1100" kern="1200" dirty="0">
                <a:solidFill>
                  <a:schemeClr val="tx1"/>
                </a:solidFill>
                <a:effectLst/>
                <a:latin typeface="+mn-lt"/>
                <a:ea typeface="+mn-ea"/>
                <a:cs typeface="+mn-cs"/>
              </a:rPr>
              <a:t>Part of what will help us move forward with a strategic direction of EDI goals is to define what diversity is going to mean for us (the organization). </a:t>
            </a:r>
          </a:p>
          <a:p>
            <a:r>
              <a:rPr lang="en-US" sz="1100" kern="1200" dirty="0">
                <a:solidFill>
                  <a:schemeClr val="tx1"/>
                </a:solidFill>
                <a:effectLst/>
                <a:latin typeface="+mn-lt"/>
                <a:ea typeface="+mn-ea"/>
                <a:cs typeface="+mn-cs"/>
              </a:rPr>
              <a:t> </a:t>
            </a:r>
          </a:p>
          <a:p>
            <a:r>
              <a:rPr lang="en-US" sz="1100" kern="1200" dirty="0">
                <a:solidFill>
                  <a:schemeClr val="tx1"/>
                </a:solidFill>
                <a:effectLst/>
                <a:latin typeface="+mn-lt"/>
                <a:ea typeface="+mn-ea"/>
                <a:cs typeface="+mn-cs"/>
              </a:rPr>
              <a:t>Does it mean hiring individuals that are minorities or specifically individuals from underprivileged background*, serving international students, inclusion of staff personnel in library decision making? </a:t>
            </a:r>
          </a:p>
          <a:p>
            <a:r>
              <a:rPr lang="en-US" sz="1100" kern="1200" dirty="0">
                <a:solidFill>
                  <a:schemeClr val="tx1"/>
                </a:solidFill>
                <a:effectLst/>
                <a:latin typeface="+mn-lt"/>
                <a:ea typeface="+mn-ea"/>
                <a:cs typeface="+mn-cs"/>
              </a:rPr>
              <a:t> </a:t>
            </a:r>
          </a:p>
          <a:p>
            <a:r>
              <a:rPr lang="en-US" sz="1100" kern="1200" dirty="0">
                <a:solidFill>
                  <a:schemeClr val="tx1"/>
                </a:solidFill>
                <a:effectLst/>
                <a:latin typeface="+mn-lt"/>
                <a:ea typeface="+mn-ea"/>
                <a:cs typeface="+mn-cs"/>
              </a:rPr>
              <a:t>In essence, what does diversity explicitly mean for this organization? A collective definition may assist to inform a strategic direction for our organization and help prioritize actionable steps towards EDI goals.</a:t>
            </a:r>
          </a:p>
          <a:p>
            <a:r>
              <a:rPr lang="en-US" sz="11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Arial"/>
            </a:endParaRPr>
          </a:p>
        </p:txBody>
      </p:sp>
    </p:spTree>
    <p:extLst>
      <p:ext uri="{BB962C8B-B14F-4D97-AF65-F5344CB8AC3E}">
        <p14:creationId xmlns:p14="http://schemas.microsoft.com/office/powerpoint/2010/main" val="2744903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baseline="0" dirty="0" smtClean="0">
                <a:cs typeface="Arial"/>
              </a:rPr>
              <a:t>SANDRA</a:t>
            </a:r>
            <a:endParaRPr lang="en-US" baseline="0" dirty="0">
              <a:cs typeface="Arial"/>
            </a:endParaRPr>
          </a:p>
          <a:p>
            <a:pPr>
              <a:buNone/>
            </a:pPr>
            <a:endParaRPr lang="en-US" baseline="0"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At its worse, diversity, without inclusion or equity, can be the arbitrary and limited inclusion of anyone, especially those that look “different” with the expectation that these individuals will thrive in the same environment and will think and be like the majority group.</a:t>
            </a:r>
          </a:p>
          <a:p>
            <a:pPr>
              <a:buNone/>
            </a:pPr>
            <a:endParaRPr lang="en-US" baseline="0" dirty="0">
              <a:cs typeface="Arial"/>
            </a:endParaRPr>
          </a:p>
        </p:txBody>
      </p:sp>
    </p:spTree>
    <p:extLst>
      <p:ext uri="{BB962C8B-B14F-4D97-AF65-F5344CB8AC3E}">
        <p14:creationId xmlns:p14="http://schemas.microsoft.com/office/powerpoint/2010/main" val="3866049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baseline="0" dirty="0" smtClean="0">
                <a:cs typeface="Arial"/>
              </a:rPr>
              <a:t>SANDRA</a:t>
            </a:r>
            <a:endParaRPr lang="en-US" baseline="0" dirty="0">
              <a:cs typeface="Arial"/>
            </a:endParaRPr>
          </a:p>
          <a:p>
            <a:pPr>
              <a:buNone/>
            </a:pPr>
            <a:endParaRPr lang="en-US" baseline="0" dirty="0">
              <a:cs typeface="Arial"/>
            </a:endParaRPr>
          </a:p>
          <a:p>
            <a:pPr lvl="0"/>
            <a:r>
              <a:rPr lang="en-US" sz="1100" kern="1200" dirty="0">
                <a:solidFill>
                  <a:schemeClr val="tx1"/>
                </a:solidFill>
                <a:effectLst/>
                <a:latin typeface="+mn-lt"/>
                <a:ea typeface="+mn-ea"/>
                <a:cs typeface="+mn-cs"/>
              </a:rPr>
              <a:t>But diversity is </a:t>
            </a:r>
            <a:r>
              <a:rPr lang="en-US" sz="1100" b="1" u="sng" kern="1200" dirty="0">
                <a:solidFill>
                  <a:schemeClr val="tx1"/>
                </a:solidFill>
                <a:effectLst/>
                <a:latin typeface="+mn-lt"/>
                <a:ea typeface="+mn-ea"/>
                <a:cs typeface="+mn-cs"/>
              </a:rPr>
              <a:t>not charity</a:t>
            </a:r>
            <a:r>
              <a:rPr lang="en-US" sz="1100" kern="1200" dirty="0">
                <a:solidFill>
                  <a:schemeClr val="tx1"/>
                </a:solidFill>
                <a:effectLst/>
                <a:latin typeface="+mn-lt"/>
                <a:ea typeface="+mn-ea"/>
                <a:cs typeface="+mn-cs"/>
              </a:rPr>
              <a:t>, it is a reciprocal investment that benefits the individual and the team. </a:t>
            </a:r>
          </a:p>
          <a:p>
            <a:r>
              <a:rPr lang="en-US" sz="1100" kern="1200" dirty="0">
                <a:solidFill>
                  <a:schemeClr val="tx1"/>
                </a:solidFill>
                <a:effectLst/>
                <a:latin typeface="+mn-lt"/>
                <a:ea typeface="+mn-ea"/>
                <a:cs typeface="+mn-cs"/>
              </a:rPr>
              <a:t>It is an interdependent relationship in which distinct members bring distinct perspectives and skills to the organization and in-turn all the organizational members learn and grow from working with a diverse population.</a:t>
            </a:r>
          </a:p>
          <a:p>
            <a:r>
              <a:rPr lang="en-US" sz="1100" kern="1200" dirty="0">
                <a:solidFill>
                  <a:schemeClr val="tx1"/>
                </a:solidFill>
                <a:effectLst/>
                <a:latin typeface="+mn-lt"/>
                <a:ea typeface="+mn-ea"/>
                <a:cs typeface="+mn-cs"/>
              </a:rPr>
              <a:t>Using the X-Men Team as an example </a:t>
            </a:r>
            <a:r>
              <a:rPr lang="en-US" sz="1100" i="1" kern="1200" dirty="0">
                <a:solidFill>
                  <a:schemeClr val="tx1"/>
                </a:solidFill>
                <a:effectLst/>
                <a:latin typeface="+mn-lt"/>
                <a:ea typeface="+mn-ea"/>
                <a:cs typeface="+mn-cs"/>
              </a:rPr>
              <a:t>(provide some context if necessary)</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It is not just the most powerful character that fight the bad guys. Instead the leaders of the group actively include and leverage the unique powers of each member to overcome insurmountable obstacles. The collective participation of all its members, regardless of their position, abilities, limitations and at-times weaknesses, contributes to the collective strength of the team. </a:t>
            </a:r>
          </a:p>
          <a:p>
            <a:r>
              <a:rPr lang="en-US" sz="1100" kern="1200" dirty="0">
                <a:solidFill>
                  <a:schemeClr val="tx1"/>
                </a:solidFill>
                <a:effectLst/>
                <a:latin typeface="+mn-lt"/>
                <a:ea typeface="+mn-ea"/>
                <a:cs typeface="+mn-cs"/>
              </a:rPr>
              <a:t> </a:t>
            </a:r>
          </a:p>
          <a:p>
            <a:r>
              <a:rPr lang="en-US" sz="1100" kern="1200" dirty="0">
                <a:solidFill>
                  <a:schemeClr val="tx1"/>
                </a:solidFill>
                <a:effectLst/>
                <a:latin typeface="+mn-lt"/>
                <a:ea typeface="+mn-ea"/>
                <a:cs typeface="+mn-cs"/>
              </a:rPr>
              <a:t>The goal is to develop an ecosystem, an organization, that is enhanced by diversity. Along with it, we create a system that provides the resources for difference/diversity to thrive in a collective community.</a:t>
            </a:r>
          </a:p>
          <a:p>
            <a:pPr>
              <a:buNone/>
            </a:pPr>
            <a:endParaRPr lang="en-US" baseline="0" dirty="0">
              <a:cs typeface="Arial"/>
            </a:endParaRPr>
          </a:p>
        </p:txBody>
      </p:sp>
    </p:spTree>
    <p:extLst>
      <p:ext uri="{BB962C8B-B14F-4D97-AF65-F5344CB8AC3E}">
        <p14:creationId xmlns:p14="http://schemas.microsoft.com/office/powerpoint/2010/main" val="2676977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a:rPr>
              <a:t>SANDRA</a:t>
            </a:r>
            <a:endParaRPr lang="en-US" dirty="0">
              <a:cs typeface="Arial"/>
            </a:endParaRPr>
          </a:p>
          <a:p>
            <a:endParaRPr lang="en-US"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As a public serving institution, our cultural intelligence and competency is very important, as it is often our task to design the conditions and the manners in which our users and colleagues will work and perform.</a:t>
            </a:r>
          </a:p>
          <a:p>
            <a:endParaRPr lang="en-US" dirty="0" smtClean="0">
              <a:cs typeface="Arial"/>
            </a:endParaRPr>
          </a:p>
          <a:p>
            <a:r>
              <a:rPr lang="en-US" dirty="0" smtClean="0">
                <a:cs typeface="Arial"/>
              </a:rPr>
              <a:t>As you</a:t>
            </a:r>
            <a:r>
              <a:rPr lang="en-US" baseline="0" dirty="0" smtClean="0">
                <a:cs typeface="Arial"/>
              </a:rPr>
              <a:t> look at this image, it’s easy to wonder “how will the fish accomplish this? Can the fish accomplish this?” Let’s also look at this and think about what is the monkey thinking?</a:t>
            </a:r>
            <a:endParaRPr lang="en-US" dirty="0">
              <a:cs typeface="Arial"/>
            </a:endParaRPr>
          </a:p>
        </p:txBody>
      </p:sp>
    </p:spTree>
    <p:extLst>
      <p:ext uri="{BB962C8B-B14F-4D97-AF65-F5344CB8AC3E}">
        <p14:creationId xmlns:p14="http://schemas.microsoft.com/office/powerpoint/2010/main" val="2946529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a:rPr>
              <a:t>SANDRA</a:t>
            </a:r>
            <a:endParaRPr lang="en-US" dirty="0">
              <a:cs typeface="Arial"/>
            </a:endParaRPr>
          </a:p>
          <a:p>
            <a:endParaRPr lang="en-US"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As considerate colleagues, we also need to understand that inclusion is not a one size fits all approach; different people need different tools to gain access and have equal opportunity.</a:t>
            </a:r>
          </a:p>
          <a:p>
            <a:endParaRPr lang="en-US" dirty="0">
              <a:cs typeface="Arial"/>
            </a:endParaRPr>
          </a:p>
        </p:txBody>
      </p:sp>
    </p:spTree>
    <p:extLst>
      <p:ext uri="{BB962C8B-B14F-4D97-AF65-F5344CB8AC3E}">
        <p14:creationId xmlns:p14="http://schemas.microsoft.com/office/powerpoint/2010/main" val="164182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sz="1100" kern="1200" dirty="0">
              <a:latin typeface="+mn-lt"/>
              <a:cs typeface="Arial"/>
            </a:endParaRPr>
          </a:p>
          <a:p>
            <a:r>
              <a:rPr lang="en-US" baseline="0" dirty="0" smtClean="0">
                <a:cs typeface="Arial"/>
              </a:rPr>
              <a:t>STEPHEN</a:t>
            </a:r>
            <a:endParaRPr lang="en-US" baseline="0" dirty="0">
              <a:cs typeface="Arial"/>
            </a:endParaRPr>
          </a:p>
          <a:p>
            <a:endParaRPr lang="en-US" baseline="0" dirty="0">
              <a:cs typeface="Arial"/>
            </a:endParaRPr>
          </a:p>
          <a:p>
            <a:r>
              <a:rPr lang="en-US" sz="1100" kern="1200" dirty="0">
                <a:solidFill>
                  <a:schemeClr val="tx1"/>
                </a:solidFill>
                <a:effectLst/>
                <a:latin typeface="+mn-lt"/>
                <a:ea typeface="+mn-ea"/>
                <a:cs typeface="+mn-cs"/>
              </a:rPr>
              <a:t>I want to start our workshop by acknowledging that for many of us, the topics of today’s discussions are not easy. </a:t>
            </a:r>
          </a:p>
          <a:p>
            <a:r>
              <a:rPr lang="en-US" sz="1100" kern="1200" dirty="0">
                <a:solidFill>
                  <a:schemeClr val="tx1"/>
                </a:solidFill>
                <a:effectLst/>
                <a:latin typeface="+mn-lt"/>
                <a:ea typeface="+mn-ea"/>
                <a:cs typeface="+mn-cs"/>
              </a:rPr>
              <a:t>We may feel that we cannot speak to these issues or conversely, we are the only ones that can speak to these issues because of our identity and affiliation with a minority or majority group. </a:t>
            </a:r>
          </a:p>
          <a:p>
            <a:r>
              <a:rPr lang="en-US" sz="1100" kern="1200" dirty="0">
                <a:solidFill>
                  <a:schemeClr val="tx1"/>
                </a:solidFill>
                <a:effectLst/>
                <a:latin typeface="+mn-lt"/>
                <a:ea typeface="+mn-ea"/>
                <a:cs typeface="+mn-cs"/>
              </a:rPr>
              <a:t>In advance, we want to thank you for being here and participating in a candid discussion with your colleagues.</a:t>
            </a:r>
          </a:p>
          <a:p>
            <a:endParaRPr lang="en-US" baseline="0" dirty="0">
              <a:cs typeface="Arial"/>
            </a:endParaRPr>
          </a:p>
        </p:txBody>
      </p:sp>
    </p:spTree>
    <p:extLst>
      <p:ext uri="{BB962C8B-B14F-4D97-AF65-F5344CB8AC3E}">
        <p14:creationId xmlns:p14="http://schemas.microsoft.com/office/powerpoint/2010/main" val="1525842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SANDRA</a:t>
            </a:r>
            <a:endParaRPr lang="en-US" dirty="0"/>
          </a:p>
          <a:p>
            <a:endParaRPr lang="en-US" dirty="0"/>
          </a:p>
          <a:p>
            <a:r>
              <a:rPr lang="en-US" dirty="0"/>
              <a:t>And also an understanding</a:t>
            </a:r>
            <a:r>
              <a:rPr lang="en-US" baseline="0" dirty="0"/>
              <a:t> the inclusion is not a one size fits all approach, different people need different tools to have equal opportunity.</a:t>
            </a:r>
            <a:endParaRPr lang="en-US" dirty="0"/>
          </a:p>
        </p:txBody>
      </p:sp>
    </p:spTree>
    <p:extLst>
      <p:ext uri="{BB962C8B-B14F-4D97-AF65-F5344CB8AC3E}">
        <p14:creationId xmlns:p14="http://schemas.microsoft.com/office/powerpoint/2010/main" val="4033065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cs typeface="Arial"/>
              </a:rPr>
              <a:t>SANDRA</a:t>
            </a:r>
            <a:endParaRPr lang="en-US" baseline="0" dirty="0">
              <a:cs typeface="Arial"/>
            </a:endParaRPr>
          </a:p>
          <a:p>
            <a:endParaRPr lang="en-US" baseline="0" dirty="0">
              <a:cs typeface="Arial"/>
            </a:endParaRPr>
          </a:p>
          <a:p>
            <a:pPr lvl="0"/>
            <a:r>
              <a:rPr lang="en-US" sz="1100" kern="1200" dirty="0">
                <a:solidFill>
                  <a:schemeClr val="tx1"/>
                </a:solidFill>
                <a:effectLst/>
                <a:latin typeface="+mn-lt"/>
                <a:ea typeface="+mn-ea"/>
                <a:cs typeface="+mn-cs"/>
              </a:rPr>
              <a:t>When thinking about cultural intelligence for our organizations, it is important to consider that cultural competency only works if we all have it. This is not what black and brown people do in a corner. My cultural competency or presence in this organization, does little to nothing for all users in the organization at all times. </a:t>
            </a:r>
            <a:endParaRPr lang="en-US" baseline="0" dirty="0">
              <a:cs typeface="Arial"/>
            </a:endParaRPr>
          </a:p>
        </p:txBody>
      </p:sp>
    </p:spTree>
    <p:extLst>
      <p:ext uri="{BB962C8B-B14F-4D97-AF65-F5344CB8AC3E}">
        <p14:creationId xmlns:p14="http://schemas.microsoft.com/office/powerpoint/2010/main" val="2829236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noRot="1" noChangeAspect="1"/>
          </p:cNvSpPr>
          <p:nvPr>
            <p:ph type="sldImg"/>
          </p:nvPr>
        </p:nvSpPr>
        <p:spPr>
          <a:xfrm>
            <a:off x="457200" y="720725"/>
            <a:ext cx="6400800" cy="3600450"/>
          </a:xfrm>
          <a:prstGeom prst="rect">
            <a:avLst/>
          </a:prstGeom>
        </p:spPr>
        <p:txBody>
          <a:bodyPr lIns="95143" tIns="47572" rIns="95143" bIns="47572"/>
          <a:lstStyle/>
          <a:p>
            <a:endParaRPr/>
          </a:p>
        </p:txBody>
      </p:sp>
      <p:sp>
        <p:nvSpPr>
          <p:cNvPr id="466" name="Shape 466"/>
          <p:cNvSpPr>
            <a:spLocks noGrp="1"/>
          </p:cNvSpPr>
          <p:nvPr>
            <p:ph type="body" sz="quarter" idx="1"/>
          </p:nvPr>
        </p:nvSpPr>
        <p:spPr>
          <a:prstGeom prst="rect">
            <a:avLst/>
          </a:prstGeom>
        </p:spPr>
        <p:txBody>
          <a:bodyPr/>
          <a:lstStyle/>
          <a:p>
            <a:r>
              <a:rPr lang="en-US" dirty="0" smtClean="0">
                <a:cs typeface="Arial"/>
              </a:rPr>
              <a:t>STEPHEN</a:t>
            </a:r>
            <a:endParaRPr lang="en-US" dirty="0">
              <a:cs typeface="Arial"/>
            </a:endParaRPr>
          </a:p>
          <a:p>
            <a:endParaRPr lang="en-US"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kern="1200" dirty="0">
                <a:solidFill>
                  <a:schemeClr val="tx1"/>
                </a:solidFill>
                <a:effectLst/>
                <a:latin typeface="+mn-lt"/>
                <a:ea typeface="+mn-ea"/>
                <a:cs typeface="+mn-cs"/>
              </a:rPr>
              <a:t>This is an artwork titled “Jungle” by </a:t>
            </a:r>
            <a:r>
              <a:rPr lang="en-US" sz="1100" kern="1200" dirty="0">
                <a:solidFill>
                  <a:schemeClr val="tx1"/>
                </a:solidFill>
                <a:effectLst/>
                <a:latin typeface="+mn-lt"/>
                <a:ea typeface="+mn-ea"/>
                <a:cs typeface="+mn-cs"/>
              </a:rPr>
              <a:t>La </a:t>
            </a:r>
            <a:r>
              <a:rPr lang="en-US" sz="1100" kern="1200" dirty="0" err="1">
                <a:solidFill>
                  <a:schemeClr val="tx1"/>
                </a:solidFill>
                <a:effectLst/>
                <a:latin typeface="+mn-lt"/>
                <a:ea typeface="+mn-ea"/>
                <a:cs typeface="+mn-cs"/>
              </a:rPr>
              <a:t>Selva</a:t>
            </a:r>
            <a:r>
              <a:rPr lang="en-US" sz="1100" kern="1200" dirty="0">
                <a:solidFill>
                  <a:schemeClr val="tx1"/>
                </a:solidFill>
                <a:effectLst/>
                <a:latin typeface="+mn-lt"/>
                <a:ea typeface="+mn-ea"/>
                <a:cs typeface="+mn-cs"/>
              </a:rPr>
              <a:t> Carnovsky. I use this art piece as a metaphor for describing identity and culture. </a:t>
            </a:r>
          </a:p>
          <a:p>
            <a:endParaRPr lang="en-US"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Depending on our cultural lens we may see, perceive and experience the world in a particular 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...We do not see the world like others because we are bad or stupid people...We are limited to experience the world as an individual, limited by our experiences, our preferences, our education, and sometimes by how other perceive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EDI work is seeking to understand the different ways</a:t>
            </a:r>
            <a:r>
              <a:rPr lang="en-US" sz="1100" kern="1200" baseline="0" dirty="0">
                <a:solidFill>
                  <a:schemeClr val="tx1"/>
                </a:solidFill>
                <a:effectLst/>
                <a:latin typeface="+mn-lt"/>
                <a:ea typeface="+mn-ea"/>
                <a:cs typeface="+mn-cs"/>
              </a:rPr>
              <a:t> in which people perceive their world.</a:t>
            </a:r>
            <a:endParaRPr lang="en-US" sz="1100" kern="1200" dirty="0">
              <a:solidFill>
                <a:schemeClr val="tx1"/>
              </a:solidFill>
              <a:effectLst/>
              <a:latin typeface="+mn-lt"/>
              <a:ea typeface="+mn-ea"/>
              <a:cs typeface="+mn-cs"/>
            </a:endParaRPr>
          </a:p>
          <a:p>
            <a:endParaRPr lang="en-US" dirty="0">
              <a:cs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xfrm>
            <a:off x="457200" y="720725"/>
            <a:ext cx="6400800" cy="3600450"/>
          </a:xfrm>
          <a:prstGeom prst="rect">
            <a:avLst/>
          </a:prstGeom>
        </p:spPr>
        <p:txBody>
          <a:bodyPr lIns="95143" tIns="47572" rIns="95143" bIns="47572"/>
          <a:lstStyle/>
          <a:p>
            <a:endParaRPr/>
          </a:p>
        </p:txBody>
      </p:sp>
      <p:sp>
        <p:nvSpPr>
          <p:cNvPr id="471" name="Shape 471"/>
          <p:cNvSpPr>
            <a:spLocks noGrp="1"/>
          </p:cNvSpPr>
          <p:nvPr>
            <p:ph type="body" sz="quarter" idx="1"/>
          </p:nvPr>
        </p:nvSpPr>
        <p:spPr>
          <a:prstGeom prst="rect">
            <a:avLst/>
          </a:prstGeom>
        </p:spPr>
        <p:txBody>
          <a:bodyPr/>
          <a:lstStyle/>
          <a:p>
            <a:endParaRPr lang="en-US" dirty="0">
              <a:cs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noRot="1" noChangeAspect="1"/>
          </p:cNvSpPr>
          <p:nvPr>
            <p:ph type="sldImg"/>
          </p:nvPr>
        </p:nvSpPr>
        <p:spPr>
          <a:xfrm>
            <a:off x="457200" y="720725"/>
            <a:ext cx="6400800" cy="3600450"/>
          </a:xfrm>
          <a:prstGeom prst="rect">
            <a:avLst/>
          </a:prstGeom>
        </p:spPr>
        <p:txBody>
          <a:bodyPr lIns="95143" tIns="47572" rIns="95143" bIns="47572"/>
          <a:lstStyle/>
          <a:p>
            <a:endParaRPr/>
          </a:p>
        </p:txBody>
      </p:sp>
      <p:sp>
        <p:nvSpPr>
          <p:cNvPr id="476" name="Shape 476"/>
          <p:cNvSpPr>
            <a:spLocks noGrp="1"/>
          </p:cNvSpPr>
          <p:nvPr>
            <p:ph type="body" sz="quarter" idx="1"/>
          </p:nvPr>
        </p:nvSpPr>
        <p:spPr>
          <a:prstGeom prst="rect">
            <a:avLst/>
          </a:prstGeom>
        </p:spPr>
        <p:txBody>
          <a:bodyPr/>
          <a:lstStyle/>
          <a:p>
            <a:endParaRPr lang="en-US" dirty="0">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Shape 480"/>
          <p:cNvSpPr>
            <a:spLocks noGrp="1" noRot="1" noChangeAspect="1"/>
          </p:cNvSpPr>
          <p:nvPr>
            <p:ph type="sldImg"/>
          </p:nvPr>
        </p:nvSpPr>
        <p:spPr>
          <a:xfrm>
            <a:off x="457200" y="720725"/>
            <a:ext cx="6400800" cy="3600450"/>
          </a:xfrm>
          <a:prstGeom prst="rect">
            <a:avLst/>
          </a:prstGeom>
        </p:spPr>
        <p:txBody>
          <a:bodyPr lIns="95143" tIns="47572" rIns="95143" bIns="47572"/>
          <a:lstStyle/>
          <a:p>
            <a:endParaRPr/>
          </a:p>
        </p:txBody>
      </p:sp>
      <p:sp>
        <p:nvSpPr>
          <p:cNvPr id="481" name="Shape 481"/>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cs typeface="Arial"/>
              </a:rPr>
              <a:t>STEPHEN</a:t>
            </a:r>
            <a:endParaRPr lang="en-US" baseline="0"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cs typeface="Arial"/>
            </a:endParaRPr>
          </a:p>
          <a:p>
            <a:pPr lvl="0"/>
            <a:r>
              <a:rPr lang="en-US" sz="1100" kern="1200" dirty="0">
                <a:solidFill>
                  <a:schemeClr val="tx1"/>
                </a:solidFill>
                <a:effectLst/>
                <a:latin typeface="+mn-lt"/>
                <a:ea typeface="+mn-ea"/>
                <a:cs typeface="+mn-cs"/>
              </a:rPr>
              <a:t>So what is Cultural Intelligence? Cultural Intelligence is:</a:t>
            </a:r>
          </a:p>
          <a:p>
            <a:pPr lvl="1"/>
            <a:r>
              <a:rPr lang="en-US" sz="1100" kern="1200" dirty="0">
                <a:solidFill>
                  <a:schemeClr val="tx1"/>
                </a:solidFill>
                <a:effectLst/>
                <a:latin typeface="+mn-lt"/>
                <a:ea typeface="+mn-ea"/>
                <a:cs typeface="+mn-cs"/>
              </a:rPr>
              <a:t>The knowledge to understand cross-cultural phenomena.</a:t>
            </a:r>
          </a:p>
          <a:p>
            <a:pPr lvl="1"/>
            <a:r>
              <a:rPr lang="en-US" sz="1100" kern="1200" dirty="0">
                <a:solidFill>
                  <a:schemeClr val="tx1"/>
                </a:solidFill>
                <a:effectLst/>
                <a:latin typeface="+mn-lt"/>
                <a:ea typeface="+mn-ea"/>
                <a:cs typeface="+mn-cs"/>
              </a:rPr>
              <a:t>The mindfulness to observe and interpret particular situations</a:t>
            </a:r>
          </a:p>
          <a:p>
            <a:pPr lvl="1"/>
            <a:r>
              <a:rPr lang="en-US" sz="1100" kern="1200" dirty="0">
                <a:solidFill>
                  <a:schemeClr val="tx1"/>
                </a:solidFill>
                <a:effectLst/>
                <a:latin typeface="+mn-lt"/>
                <a:ea typeface="+mn-ea"/>
                <a:cs typeface="+mn-cs"/>
              </a:rPr>
              <a:t>The skills required to adapt behavior to act appropriately in a range of situations.</a:t>
            </a:r>
          </a:p>
          <a:p>
            <a:pPr lvl="0"/>
            <a:r>
              <a:rPr lang="en-US" sz="1100" kern="1200" dirty="0">
                <a:solidFill>
                  <a:schemeClr val="tx1"/>
                </a:solidFill>
                <a:effectLst/>
                <a:latin typeface="+mn-lt"/>
                <a:ea typeface="+mn-ea"/>
                <a:cs typeface="+mn-cs"/>
              </a:rPr>
              <a:t>Unlike IQ and ethnic/racial identity, cultural competency/intelligence is something that can be learned and mastered.</a:t>
            </a:r>
          </a:p>
          <a:p>
            <a:r>
              <a:rPr lang="en-US" sz="1100" kern="1200" dirty="0">
                <a:solidFill>
                  <a:schemeClr val="tx1"/>
                </a:solidFill>
                <a:effectLst/>
                <a:latin typeface="+mn-lt"/>
                <a:ea typeface="+mn-ea"/>
                <a:cs typeface="+mn-cs"/>
              </a:rPr>
              <a:t>Contrary to popular belief, cultural competency/intelligence does not require you to learn and be proficient in all the languages and cultures of the world, frankly who has time for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cs typeface="Arial"/>
            </a:endParaRPr>
          </a:p>
        </p:txBody>
      </p:sp>
    </p:spTree>
    <p:extLst>
      <p:ext uri="{BB962C8B-B14F-4D97-AF65-F5344CB8AC3E}">
        <p14:creationId xmlns:p14="http://schemas.microsoft.com/office/powerpoint/2010/main" val="1045986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cs typeface="Arial"/>
              </a:rPr>
              <a:t>STEPHEN</a:t>
            </a:r>
            <a:endParaRPr lang="en-US" baseline="0" dirty="0">
              <a:cs typeface="Arial"/>
            </a:endParaRPr>
          </a:p>
          <a:p>
            <a:endParaRPr lang="en-US" baseline="0"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The best way to get started it actually by learning about one’s own culture, what is it? when is it a strength? when is it a weakness? How do I like to learn and receive information? What are my expectations of the world around me? Do I communicate or extend these assumptions to my colleagues? Do I assume people around me have the same interpretations of our shared environment?</a:t>
            </a:r>
          </a:p>
          <a:p>
            <a:endParaRPr lang="en-US" baseline="0" dirty="0">
              <a:cs typeface="Arial"/>
            </a:endParaRPr>
          </a:p>
        </p:txBody>
      </p:sp>
    </p:spTree>
    <p:extLst>
      <p:ext uri="{BB962C8B-B14F-4D97-AF65-F5344CB8AC3E}">
        <p14:creationId xmlns:p14="http://schemas.microsoft.com/office/powerpoint/2010/main" val="4241127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STEPHEN</a:t>
            </a:r>
            <a:endParaRPr lang="en-US" dirty="0"/>
          </a:p>
          <a:p>
            <a:endParaRPr lang="en-US" dirty="0"/>
          </a:p>
          <a:p>
            <a:endParaRPr lang="en-US" dirty="0"/>
          </a:p>
        </p:txBody>
      </p:sp>
    </p:spTree>
    <p:extLst>
      <p:ext uri="{BB962C8B-B14F-4D97-AF65-F5344CB8AC3E}">
        <p14:creationId xmlns:p14="http://schemas.microsoft.com/office/powerpoint/2010/main" val="4178775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STEPHEN</a:t>
            </a:r>
            <a:endParaRPr lang="en-US" dirty="0"/>
          </a:p>
          <a:p>
            <a:endParaRPr lang="en-US" dirty="0"/>
          </a:p>
          <a:p>
            <a:r>
              <a:rPr lang="en-US" dirty="0"/>
              <a:t>In 2014 3.9% responded as Hispanic/Latino; 2017 4.7%</a:t>
            </a:r>
          </a:p>
          <a:p>
            <a:r>
              <a:rPr lang="en-US" dirty="0"/>
              <a:t>In 2014, 2.8% disclosed a disability; 2.91% in 2017</a:t>
            </a:r>
          </a:p>
        </p:txBody>
      </p:sp>
    </p:spTree>
    <p:extLst>
      <p:ext uri="{BB962C8B-B14F-4D97-AF65-F5344CB8AC3E}">
        <p14:creationId xmlns:p14="http://schemas.microsoft.com/office/powerpoint/2010/main" val="3487475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1048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STEPHEN</a:t>
            </a:r>
            <a:endParaRPr lang="en-US" dirty="0"/>
          </a:p>
          <a:p>
            <a:endParaRPr lang="en-US" dirty="0"/>
          </a:p>
          <a:p>
            <a:r>
              <a:rPr lang="en-US" dirty="0"/>
              <a:t>Here</a:t>
            </a:r>
            <a:r>
              <a:rPr lang="en-US" baseline="0" dirty="0"/>
              <a:t> is a quick glance at our</a:t>
            </a:r>
            <a:endParaRPr lang="en-US" dirty="0"/>
          </a:p>
          <a:p>
            <a:endParaRPr lang="en-US" dirty="0"/>
          </a:p>
          <a:p>
            <a:r>
              <a:rPr lang="en-US" dirty="0"/>
              <a:t>Compared to 87.6% White in LIS field; 3.6 Asian; 6.79% African American</a:t>
            </a:r>
          </a:p>
          <a:p>
            <a:endParaRPr lang="en-US" dirty="0"/>
          </a:p>
        </p:txBody>
      </p:sp>
    </p:spTree>
    <p:extLst>
      <p:ext uri="{BB962C8B-B14F-4D97-AF65-F5344CB8AC3E}">
        <p14:creationId xmlns:p14="http://schemas.microsoft.com/office/powerpoint/2010/main" val="2739392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STEPHEN</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 If it is important for us to be inclusive, then we may need to reflect on systems and active practices that will help all voices to come through in order account for their needs, ideas and services of users that use our services and colleagues that work here. </a:t>
            </a:r>
          </a:p>
          <a:p>
            <a:endParaRPr lang="en-US" dirty="0"/>
          </a:p>
          <a:p>
            <a:endParaRPr lang="en-US" dirty="0"/>
          </a:p>
          <a:p>
            <a:endParaRPr lang="en-US" dirty="0"/>
          </a:p>
          <a:p>
            <a:r>
              <a:rPr lang="en-US" dirty="0"/>
              <a:t>As of January 9, 2017, 37,666 current members have participated in this voluntary, self-selected survey representing 74% of current membership (ALA, 2017).</a:t>
            </a:r>
          </a:p>
        </p:txBody>
      </p:sp>
    </p:spTree>
    <p:extLst>
      <p:ext uri="{BB962C8B-B14F-4D97-AF65-F5344CB8AC3E}">
        <p14:creationId xmlns:p14="http://schemas.microsoft.com/office/powerpoint/2010/main" val="4264039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cs typeface="Arial"/>
            </a:endParaRPr>
          </a:p>
        </p:txBody>
      </p:sp>
    </p:spTree>
    <p:extLst>
      <p:ext uri="{BB962C8B-B14F-4D97-AF65-F5344CB8AC3E}">
        <p14:creationId xmlns:p14="http://schemas.microsoft.com/office/powerpoint/2010/main" val="2333369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SANDRA</a:t>
            </a:r>
            <a:endParaRPr lang="en-US" dirty="0"/>
          </a:p>
        </p:txBody>
      </p:sp>
    </p:spTree>
    <p:extLst>
      <p:ext uri="{BB962C8B-B14F-4D97-AF65-F5344CB8AC3E}">
        <p14:creationId xmlns:p14="http://schemas.microsoft.com/office/powerpoint/2010/main" val="2189079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4500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SANDRA</a:t>
            </a:r>
          </a:p>
          <a:p>
            <a:r>
              <a:rPr lang="en-US" dirty="0" smtClean="0"/>
              <a:t>My parents immigrated</a:t>
            </a:r>
            <a:r>
              <a:rPr lang="en-US" baseline="0" dirty="0" smtClean="0"/>
              <a:t> from Ghana, West Africa before I was born. I was born in Washington, DC in 1976 no less. An ALL American baby (</a:t>
            </a:r>
            <a:r>
              <a:rPr lang="en-US" baseline="0" dirty="0" err="1" smtClean="0"/>
              <a:t>kinda</a:t>
            </a:r>
            <a:r>
              <a:rPr lang="en-US" baseline="0" dirty="0" smtClean="0"/>
              <a:t>)! </a:t>
            </a:r>
          </a:p>
          <a:p>
            <a:endParaRPr lang="en-US" baseline="0" dirty="0" smtClean="0"/>
          </a:p>
          <a:p>
            <a:endParaRPr lang="en-US" dirty="0"/>
          </a:p>
        </p:txBody>
      </p:sp>
    </p:spTree>
    <p:extLst>
      <p:ext uri="{BB962C8B-B14F-4D97-AF65-F5344CB8AC3E}">
        <p14:creationId xmlns:p14="http://schemas.microsoft.com/office/powerpoint/2010/main" val="3990640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SANDRA</a:t>
            </a:r>
          </a:p>
          <a:p>
            <a:r>
              <a:rPr lang="en-US" dirty="0" smtClean="0"/>
              <a:t>I am interested in this work because for most of my life I’ve dealt</a:t>
            </a:r>
            <a:r>
              <a:rPr lang="en-US" baseline="0" dirty="0" smtClean="0"/>
              <a:t> with bias, stereotypes and misperceptions about Africa. Many people think of this when they think of the 54 countries on the continent.  And this beautiful photo absolutely does represent some parts. BUT</a:t>
            </a:r>
            <a:endParaRPr lang="en-US" dirty="0"/>
          </a:p>
        </p:txBody>
      </p:sp>
    </p:spTree>
    <p:extLst>
      <p:ext uri="{BB962C8B-B14F-4D97-AF65-F5344CB8AC3E}">
        <p14:creationId xmlns:p14="http://schemas.microsoft.com/office/powerpoint/2010/main" val="2428133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SANDRA</a:t>
            </a:r>
          </a:p>
          <a:p>
            <a:endParaRPr lang="en-US" dirty="0" smtClean="0"/>
          </a:p>
          <a:p>
            <a:r>
              <a:rPr lang="en-US" dirty="0" smtClean="0"/>
              <a:t>So does this.</a:t>
            </a:r>
            <a:endParaRPr lang="en-US" dirty="0"/>
          </a:p>
        </p:txBody>
      </p:sp>
    </p:spTree>
    <p:extLst>
      <p:ext uri="{BB962C8B-B14F-4D97-AF65-F5344CB8AC3E}">
        <p14:creationId xmlns:p14="http://schemas.microsoft.com/office/powerpoint/2010/main" val="569737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STEPHEN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I want to start our discussion with some observations. Although I did not capture the moments that I’m about to display, I think most of us at some point in our time as library employees have had similar observations.</a:t>
            </a:r>
          </a:p>
          <a:p>
            <a:endParaRPr lang="en-US" dirty="0"/>
          </a:p>
        </p:txBody>
      </p:sp>
    </p:spTree>
    <p:extLst>
      <p:ext uri="{BB962C8B-B14F-4D97-AF65-F5344CB8AC3E}">
        <p14:creationId xmlns:p14="http://schemas.microsoft.com/office/powerpoint/2010/main" val="423703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cs typeface="Arial"/>
              </a:rPr>
              <a:t>STEPHEN</a:t>
            </a:r>
            <a:endParaRPr lang="en-US"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Arial"/>
            </a:endParaRPr>
          </a:p>
          <a:p>
            <a:pPr lvl="0"/>
            <a:r>
              <a:rPr lang="en-US" sz="1100" kern="1200" dirty="0">
                <a:solidFill>
                  <a:schemeClr val="tx1"/>
                </a:solidFill>
                <a:effectLst/>
                <a:latin typeface="+mn-lt"/>
                <a:ea typeface="+mn-ea"/>
                <a:cs typeface="+mn-cs"/>
              </a:rPr>
              <a:t>I want you to consider our library community and reflect on who are our users, who uses our collections, our spaces, our services. What does diversity look like among our users?</a:t>
            </a:r>
          </a:p>
          <a:p>
            <a:r>
              <a:rPr lang="en-US" sz="1100" kern="1200" dirty="0">
                <a:solidFill>
                  <a:schemeClr val="tx1"/>
                </a:solidFill>
                <a:effectLst/>
                <a:latin typeface="+mn-lt"/>
                <a:ea typeface="+mn-ea"/>
                <a:cs typeface="+mn-cs"/>
              </a:rPr>
              <a:t>Diversity is a 27-year-old marine with a traumatic brain injury explaining to their librarian the limitations they may encounter in the classroom.</a:t>
            </a:r>
          </a:p>
          <a:p>
            <a:r>
              <a:rPr lang="en-US" sz="1100" kern="1200" dirty="0">
                <a:solidFill>
                  <a:schemeClr val="tx1"/>
                </a:solidFill>
                <a:effectLst/>
                <a:latin typeface="+mn-lt"/>
                <a:ea typeface="+mn-ea"/>
                <a:cs typeface="+mn-cs"/>
              </a:rPr>
              <a:t>Diversity is an undergraduate student maneuvering through narrow ropes juggling his wallet and chips while reaching for a drink that was not designed with him in mind.</a:t>
            </a:r>
          </a:p>
          <a:p>
            <a:r>
              <a:rPr lang="en-US" sz="1100" kern="1200" dirty="0">
                <a:solidFill>
                  <a:schemeClr val="tx1"/>
                </a:solidFill>
                <a:effectLst/>
                <a:latin typeface="+mn-lt"/>
                <a:ea typeface="+mn-ea"/>
                <a:cs typeface="+mn-cs"/>
              </a:rPr>
              <a:t>A Japanese international student misreading an active shooter text and a lock down in the library. That student would later ask to stay in the area studies suite because they did not want to go home to an empty apartment.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Arial"/>
            </a:endParaRPr>
          </a:p>
        </p:txBody>
      </p:sp>
    </p:spTree>
    <p:extLst>
      <p:ext uri="{BB962C8B-B14F-4D97-AF65-F5344CB8AC3E}">
        <p14:creationId xmlns:p14="http://schemas.microsoft.com/office/powerpoint/2010/main" val="4108823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a:rPr>
              <a:t>STEPHEN</a:t>
            </a:r>
            <a:endParaRPr lang="en-US" dirty="0">
              <a:cs typeface="Arial"/>
            </a:endParaRPr>
          </a:p>
          <a:p>
            <a:endParaRPr lang="en-US"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Diversity is a group of Muslim men praying openly in the stacks during finals week</a:t>
            </a:r>
          </a:p>
          <a:p>
            <a:endParaRPr lang="en-US" dirty="0">
              <a:cs typeface="Arial"/>
            </a:endParaRPr>
          </a:p>
        </p:txBody>
      </p:sp>
    </p:spTree>
    <p:extLst>
      <p:ext uri="{BB962C8B-B14F-4D97-AF65-F5344CB8AC3E}">
        <p14:creationId xmlns:p14="http://schemas.microsoft.com/office/powerpoint/2010/main" val="3199849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247255" y="-44532"/>
            <a:ext cx="9386888" cy="5192849"/>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251970" y="889863"/>
            <a:ext cx="6636259" cy="3358450"/>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19428" y="1556628"/>
            <a:ext cx="6509936" cy="1311547"/>
          </a:xfrm>
        </p:spPr>
        <p:txBody>
          <a:bodyPr bIns="0" anchor="b">
            <a:normAutofit/>
          </a:bodyPr>
          <a:lstStyle>
            <a:lvl1pPr algn="ctr">
              <a:lnSpc>
                <a:spcPct val="80000"/>
              </a:lnSpc>
              <a:defRPr sz="405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19428" y="2929700"/>
            <a:ext cx="6505070" cy="991940"/>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03504" y="240030"/>
            <a:ext cx="2743200" cy="240030"/>
          </a:xfrm>
        </p:spPr>
        <p:txBody>
          <a:bodyPr vert="horz" lIns="91440" tIns="45720" rIns="91440" bIns="45720" rtlCol="0" anchor="ctr"/>
          <a:lstStyle>
            <a:lvl1pPr>
              <a:defRPr lang="en-US"/>
            </a:lvl1pPr>
          </a:lstStyle>
          <a:p>
            <a:fld id="{8E36636D-D922-432D-A958-524484B5923D}" type="datetimeFigureOut">
              <a:rPr lang="en-US" smtClean="0"/>
              <a:pPr/>
              <a:t>4/29/2019</a:t>
            </a:fld>
            <a:endParaRPr lang="en-US" dirty="0"/>
          </a:p>
        </p:txBody>
      </p:sp>
      <p:sp>
        <p:nvSpPr>
          <p:cNvPr id="5" name="Footer Placeholder 4"/>
          <p:cNvSpPr>
            <a:spLocks noGrp="1"/>
          </p:cNvSpPr>
          <p:nvPr>
            <p:ph type="ftr" sz="quarter" idx="11"/>
          </p:nvPr>
        </p:nvSpPr>
        <p:spPr>
          <a:xfrm>
            <a:off x="603504" y="4670298"/>
            <a:ext cx="7941564" cy="24003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7852410" y="240030"/>
            <a:ext cx="685800" cy="240030"/>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542701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313135" y="0"/>
            <a:ext cx="9438086" cy="5139929"/>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600108" y="1274692"/>
            <a:ext cx="2755857" cy="2602816"/>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1762444"/>
            <a:ext cx="2624234" cy="184233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8836" y="602389"/>
            <a:ext cx="4711405" cy="3936467"/>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442062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247255" y="-44532"/>
            <a:ext cx="9386888" cy="5192849"/>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444659" y="889863"/>
            <a:ext cx="4249609" cy="3358450"/>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508162" y="1556047"/>
            <a:ext cx="4117668" cy="1267043"/>
          </a:xfrm>
        </p:spPr>
        <p:txBody>
          <a:bodyPr bIns="0" anchor="b">
            <a:normAutofit/>
          </a:bodyPr>
          <a:lstStyle>
            <a:lvl1pPr algn="ctr">
              <a:defRPr sz="33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508162" y="2885138"/>
            <a:ext cx="4117667" cy="1037828"/>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03504" y="240030"/>
            <a:ext cx="2743200" cy="240030"/>
          </a:xfrm>
        </p:spPr>
        <p:txBody>
          <a:bodyPr/>
          <a:lstStyle/>
          <a:p>
            <a:fld id="{8E36636D-D922-432D-A958-524484B5923D}" type="datetimeFigureOut">
              <a:rPr lang="en-US" smtClean="0"/>
              <a:pPr/>
              <a:t>4/29/2019</a:t>
            </a:fld>
            <a:endParaRPr lang="en-US" dirty="0"/>
          </a:p>
        </p:txBody>
      </p:sp>
      <p:sp>
        <p:nvSpPr>
          <p:cNvPr id="5" name="Footer Placeholder 4"/>
          <p:cNvSpPr>
            <a:spLocks noGrp="1"/>
          </p:cNvSpPr>
          <p:nvPr>
            <p:ph type="ftr" sz="quarter" idx="11"/>
          </p:nvPr>
        </p:nvSpPr>
        <p:spPr>
          <a:xfrm>
            <a:off x="603504" y="4670298"/>
            <a:ext cx="7941564" cy="24003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7852410" y="240030"/>
            <a:ext cx="685800" cy="240030"/>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648317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313135" y="0"/>
            <a:ext cx="9438086" cy="5139929"/>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00108" y="1274692"/>
            <a:ext cx="2755857" cy="2602816"/>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0" y="1754752"/>
            <a:ext cx="2625621" cy="1852549"/>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840659" y="602391"/>
            <a:ext cx="4702193" cy="1786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38835" y="2754121"/>
            <a:ext cx="4704017" cy="17876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3504" y="240030"/>
            <a:ext cx="2743200" cy="240030"/>
          </a:xfrm>
        </p:spPr>
        <p:txBody>
          <a:bodyPr/>
          <a:lstStyle/>
          <a:p>
            <a:fld id="{8E36636D-D922-432D-A958-524484B5923D}" type="datetimeFigureOut">
              <a:rPr lang="en-US" smtClean="0"/>
              <a:pPr/>
              <a:t>4/29/2019</a:t>
            </a:fld>
            <a:endParaRPr lang="en-US" dirty="0"/>
          </a:p>
        </p:txBody>
      </p:sp>
      <p:sp>
        <p:nvSpPr>
          <p:cNvPr id="6" name="Footer Placeholder 5"/>
          <p:cNvSpPr>
            <a:spLocks noGrp="1"/>
          </p:cNvSpPr>
          <p:nvPr>
            <p:ph type="ftr" sz="quarter" idx="11"/>
          </p:nvPr>
        </p:nvSpPr>
        <p:spPr>
          <a:xfrm>
            <a:off x="603504" y="4670298"/>
            <a:ext cx="7941564" cy="240030"/>
          </a:xfrm>
        </p:spPr>
        <p:txBody>
          <a:bodyPr/>
          <a:lstStyle/>
          <a:p>
            <a:endParaRPr lang="en-US" dirty="0"/>
          </a:p>
        </p:txBody>
      </p:sp>
      <p:sp>
        <p:nvSpPr>
          <p:cNvPr id="7" name="Slide Number Placeholder 6"/>
          <p:cNvSpPr>
            <a:spLocks noGrp="1"/>
          </p:cNvSpPr>
          <p:nvPr>
            <p:ph type="sldNum" sz="quarter" idx="12"/>
          </p:nvPr>
        </p:nvSpPr>
        <p:spPr>
          <a:xfrm>
            <a:off x="7852410" y="240030"/>
            <a:ext cx="685800" cy="240030"/>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87397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313135" y="0"/>
            <a:ext cx="9438086" cy="5139929"/>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600108" y="1274692"/>
            <a:ext cx="2755857" cy="2602816"/>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1" y="1772937"/>
            <a:ext cx="2625621" cy="1845373"/>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43853" y="602389"/>
            <a:ext cx="4698816" cy="51435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843979" y="1116739"/>
            <a:ext cx="4698263" cy="1272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8989" y="2749415"/>
            <a:ext cx="4698311" cy="51435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38835" y="3263765"/>
            <a:ext cx="4699191" cy="12780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3504" y="240030"/>
            <a:ext cx="2743200" cy="240030"/>
          </a:xfrm>
        </p:spPr>
        <p:txBody>
          <a:bodyPr/>
          <a:lstStyle/>
          <a:p>
            <a:fld id="{8E36636D-D922-432D-A958-524484B5923D}" type="datetimeFigureOut">
              <a:rPr lang="en-US" smtClean="0"/>
              <a:pPr/>
              <a:t>4/29/2019</a:t>
            </a:fld>
            <a:endParaRPr lang="en-US" dirty="0"/>
          </a:p>
        </p:txBody>
      </p:sp>
      <p:sp>
        <p:nvSpPr>
          <p:cNvPr id="8" name="Footer Placeholder 7"/>
          <p:cNvSpPr>
            <a:spLocks noGrp="1"/>
          </p:cNvSpPr>
          <p:nvPr>
            <p:ph type="ftr" sz="quarter" idx="11"/>
          </p:nvPr>
        </p:nvSpPr>
        <p:spPr>
          <a:xfrm>
            <a:off x="603504" y="4670298"/>
            <a:ext cx="7941564" cy="240030"/>
          </a:xfrm>
        </p:spPr>
        <p:txBody>
          <a:bodyPr/>
          <a:lstStyle/>
          <a:p>
            <a:endParaRPr lang="en-US" dirty="0"/>
          </a:p>
        </p:txBody>
      </p:sp>
      <p:sp>
        <p:nvSpPr>
          <p:cNvPr id="9" name="Slide Number Placeholder 8"/>
          <p:cNvSpPr>
            <a:spLocks noGrp="1"/>
          </p:cNvSpPr>
          <p:nvPr>
            <p:ph type="sldNum" sz="quarter" idx="12"/>
          </p:nvPr>
        </p:nvSpPr>
        <p:spPr>
          <a:xfrm>
            <a:off x="7852410" y="240030"/>
            <a:ext cx="685800" cy="240030"/>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983514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313135" y="0"/>
            <a:ext cx="9438086" cy="5139929"/>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600108" y="1274692"/>
            <a:ext cx="2755857" cy="2602816"/>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1762444"/>
            <a:ext cx="2625897" cy="184233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smtClean="0"/>
              <a:pPr/>
              <a:t>4/29/2019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195777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240030"/>
            <a:ext cx="2743200" cy="240030"/>
          </a:xfrm>
        </p:spPr>
        <p:txBody>
          <a:bodyPr/>
          <a:lstStyle/>
          <a:p>
            <a:fld id="{8E36636D-D922-432D-A958-524484B5923D}" type="datetimeFigureOut">
              <a:rPr lang="en-US" smtClean="0"/>
              <a:pPr/>
              <a:t>4/29/2019</a:t>
            </a:fld>
            <a:endParaRPr lang="en-US" dirty="0"/>
          </a:p>
        </p:txBody>
      </p:sp>
      <p:sp>
        <p:nvSpPr>
          <p:cNvPr id="3" name="Footer Placeholder 2"/>
          <p:cNvSpPr>
            <a:spLocks noGrp="1"/>
          </p:cNvSpPr>
          <p:nvPr>
            <p:ph type="ftr" sz="quarter" idx="11"/>
          </p:nvPr>
        </p:nvSpPr>
        <p:spPr>
          <a:xfrm>
            <a:off x="603504" y="4670298"/>
            <a:ext cx="7941564" cy="240030"/>
          </a:xfrm>
        </p:spPr>
        <p:txBody>
          <a:bodyPr/>
          <a:lstStyle/>
          <a:p>
            <a:endParaRPr lang="en-US" dirty="0"/>
          </a:p>
        </p:txBody>
      </p:sp>
      <p:sp>
        <p:nvSpPr>
          <p:cNvPr id="4" name="Slide Number Placeholder 3"/>
          <p:cNvSpPr>
            <a:spLocks noGrp="1"/>
          </p:cNvSpPr>
          <p:nvPr>
            <p:ph type="sldNum" sz="quarter" idx="12"/>
          </p:nvPr>
        </p:nvSpPr>
        <p:spPr>
          <a:xfrm>
            <a:off x="7852410" y="240030"/>
            <a:ext cx="685800" cy="240030"/>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812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313135" y="0"/>
            <a:ext cx="9438086" cy="5139929"/>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600108" y="1274692"/>
            <a:ext cx="2755857" cy="2602816"/>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1764019"/>
            <a:ext cx="2625898" cy="917474"/>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2488" y="602107"/>
            <a:ext cx="4706276" cy="393745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474" y="2685140"/>
            <a:ext cx="2625898" cy="915873"/>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348043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247255" y="-44532"/>
            <a:ext cx="9386888" cy="5192849"/>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604002" y="1273749"/>
            <a:ext cx="4456155" cy="2602816"/>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7632" y="0"/>
            <a:ext cx="3486368" cy="51435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664082" y="1770191"/>
            <a:ext cx="4332485" cy="883524"/>
          </a:xfrm>
        </p:spPr>
        <p:txBody>
          <a:bodyPr bIns="0" anchor="b">
            <a:normAutofit/>
          </a:bodyPr>
          <a:lstStyle>
            <a:lvl1pPr>
              <a:defRPr sz="27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64082" y="2658759"/>
            <a:ext cx="4332485" cy="955649"/>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03504" y="240030"/>
            <a:ext cx="2743200" cy="240030"/>
          </a:xfrm>
        </p:spPr>
        <p:txBody>
          <a:bodyPr/>
          <a:lstStyle/>
          <a:p>
            <a:fld id="{8E36636D-D922-432D-A958-524484B5923D}" type="datetimeFigureOut">
              <a:rPr lang="en-US" smtClean="0"/>
              <a:pPr/>
              <a:t>4/29/2019</a:t>
            </a:fld>
            <a:endParaRPr lang="en-US" dirty="0"/>
          </a:p>
        </p:txBody>
      </p:sp>
      <p:sp>
        <p:nvSpPr>
          <p:cNvPr id="6" name="Footer Placeholder 5"/>
          <p:cNvSpPr>
            <a:spLocks noGrp="1"/>
          </p:cNvSpPr>
          <p:nvPr>
            <p:ph type="ftr" sz="quarter" idx="11"/>
          </p:nvPr>
        </p:nvSpPr>
        <p:spPr>
          <a:xfrm>
            <a:off x="603505" y="4670298"/>
            <a:ext cx="4456652" cy="240030"/>
          </a:xfrm>
        </p:spPr>
        <p:txBody>
          <a:bodyPr/>
          <a:lstStyle/>
          <a:p>
            <a:endParaRPr lang="en-US" dirty="0"/>
          </a:p>
        </p:txBody>
      </p:sp>
      <p:sp>
        <p:nvSpPr>
          <p:cNvPr id="7" name="Slide Number Placeholder 6"/>
          <p:cNvSpPr>
            <a:spLocks noGrp="1"/>
          </p:cNvSpPr>
          <p:nvPr>
            <p:ph type="sldNum" sz="quarter" idx="12"/>
          </p:nvPr>
        </p:nvSpPr>
        <p:spPr>
          <a:xfrm>
            <a:off x="4371283" y="240030"/>
            <a:ext cx="685800" cy="240030"/>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55477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313135" y="0"/>
            <a:ext cx="9438086" cy="5139929"/>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600108" y="1274692"/>
            <a:ext cx="2755857" cy="2602816"/>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1762444"/>
            <a:ext cx="2625897" cy="184233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832488" y="596039"/>
            <a:ext cx="4706276" cy="394281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102640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9438086" cy="5139929"/>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5789211" y="1274692"/>
            <a:ext cx="2755857" cy="2602816"/>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855578" y="1762444"/>
            <a:ext cx="2625896" cy="184233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2060" y="598834"/>
            <a:ext cx="4701467" cy="39429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3504" y="240030"/>
            <a:ext cx="2743200" cy="240030"/>
          </a:xfrm>
        </p:spPr>
        <p:txBody>
          <a:bodyPr/>
          <a:lstStyle/>
          <a:p>
            <a:fld id="{8E36636D-D922-432D-A958-524484B5923D}" type="datetimeFigureOut">
              <a:rPr lang="en-US" smtClean="0"/>
              <a:pPr/>
              <a:t>4/29/2019</a:t>
            </a:fld>
            <a:endParaRPr lang="en-US" dirty="0"/>
          </a:p>
        </p:txBody>
      </p:sp>
      <p:sp>
        <p:nvSpPr>
          <p:cNvPr id="5" name="Footer Placeholder 4"/>
          <p:cNvSpPr>
            <a:spLocks noGrp="1"/>
          </p:cNvSpPr>
          <p:nvPr>
            <p:ph type="ftr" sz="quarter" idx="11"/>
          </p:nvPr>
        </p:nvSpPr>
        <p:spPr>
          <a:xfrm>
            <a:off x="603504" y="4670298"/>
            <a:ext cx="7941564" cy="240030"/>
          </a:xfrm>
        </p:spPr>
        <p:txBody>
          <a:bodyPr/>
          <a:lstStyle/>
          <a:p>
            <a:endParaRPr lang="en-US" dirty="0"/>
          </a:p>
        </p:txBody>
      </p:sp>
      <p:sp>
        <p:nvSpPr>
          <p:cNvPr id="6" name="Slide Number Placeholder 5"/>
          <p:cNvSpPr>
            <a:spLocks noGrp="1"/>
          </p:cNvSpPr>
          <p:nvPr>
            <p:ph type="sldNum" sz="quarter" idx="12"/>
          </p:nvPr>
        </p:nvSpPr>
        <p:spPr>
          <a:xfrm>
            <a:off x="7852410" y="240030"/>
            <a:ext cx="685800" cy="240030"/>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811504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Main point">
    <p:bg>
      <p:bgPr>
        <a:solidFill>
          <a:schemeClr val="accent3"/>
        </a:solidFill>
        <a:effectLst/>
      </p:bgPr>
    </p:bg>
    <p:spTree>
      <p:nvGrpSpPr>
        <p:cNvPr id="1" name=""/>
        <p:cNvGrpSpPr/>
        <p:nvPr/>
      </p:nvGrpSpPr>
      <p:grpSpPr>
        <a:xfrm>
          <a:off x="0" y="0"/>
          <a:ext cx="0" cy="0"/>
          <a:chOff x="0" y="0"/>
          <a:chExt cx="0" cy="0"/>
        </a:xfrm>
      </p:grpSpPr>
      <p:sp>
        <p:nvSpPr>
          <p:cNvPr id="57" name="Shape 57"/>
          <p:cNvSpPr>
            <a:spLocks noGrp="1"/>
          </p:cNvSpPr>
          <p:nvPr>
            <p:ph type="title"/>
          </p:nvPr>
        </p:nvSpPr>
        <p:spPr>
          <a:xfrm>
            <a:off x="490250" y="526348"/>
            <a:ext cx="5618701" cy="4090803"/>
          </a:xfrm>
          <a:prstGeom prst="rect">
            <a:avLst/>
          </a:prstGeom>
        </p:spPr>
        <p:txBody>
          <a:bodyPr anchor="ctr"/>
          <a:lstStyle>
            <a:lvl1pPr>
              <a:defRPr sz="5400">
                <a:solidFill>
                  <a:srgbClr val="FFFFFF"/>
                </a:solidFill>
                <a:latin typeface="Playfair Display"/>
                <a:ea typeface="Playfair Display"/>
                <a:cs typeface="Playfair Display"/>
                <a:sym typeface="Playfair Display"/>
              </a:defRPr>
            </a:lvl1pPr>
          </a:lstStyle>
          <a:p>
            <a:r>
              <a:t>Click to add title</a:t>
            </a:r>
          </a:p>
        </p:txBody>
      </p:sp>
      <p:sp>
        <p:nvSpPr>
          <p:cNvPr id="58" name="Shape 58"/>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26621432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ullets">
    <p:bg>
      <p:bgPr>
        <a:solidFill>
          <a:srgbClr val="000000"/>
        </a:solidFill>
        <a:effectLst/>
      </p:bgPr>
    </p:bg>
    <p:spTree>
      <p:nvGrpSpPr>
        <p:cNvPr id="1" name=""/>
        <p:cNvGrpSpPr/>
        <p:nvPr/>
      </p:nvGrpSpPr>
      <p:grpSpPr>
        <a:xfrm>
          <a:off x="0" y="0"/>
          <a:ext cx="0" cy="0"/>
          <a:chOff x="0" y="0"/>
          <a:chExt cx="0" cy="0"/>
        </a:xfrm>
      </p:grpSpPr>
      <p:sp>
        <p:nvSpPr>
          <p:cNvPr id="263" name="Shape 263"/>
          <p:cNvSpPr>
            <a:spLocks noGrp="1"/>
          </p:cNvSpPr>
          <p:nvPr>
            <p:ph type="body" idx="1"/>
          </p:nvPr>
        </p:nvSpPr>
        <p:spPr>
          <a:xfrm>
            <a:off x="1809750" y="666750"/>
            <a:ext cx="5524500" cy="3810000"/>
          </a:xfrm>
          <a:prstGeom prst="rect">
            <a:avLst/>
          </a:prstGeom>
        </p:spPr>
        <p:txBody>
          <a:bodyPr lIns="28575" tIns="28575" rIns="28575" bIns="28575" anchor="ctr">
            <a:noAutofit/>
          </a:bodyPr>
          <a:lstStyle>
            <a:lvl1pPr marL="571500" indent="-317500" defTabSz="304800">
              <a:lnSpc>
                <a:spcPct val="100000"/>
              </a:lnSpc>
              <a:spcBef>
                <a:spcPts val="2400"/>
              </a:spcBef>
              <a:buSzPct val="171000"/>
              <a:buChar char="•"/>
              <a:defRPr sz="2000">
                <a:solidFill>
                  <a:srgbClr val="FFFFFF"/>
                </a:solidFill>
                <a:latin typeface="Gill Sans"/>
                <a:ea typeface="Gill Sans"/>
                <a:cs typeface="Gill Sans"/>
                <a:sym typeface="Gill Sans"/>
              </a:defRPr>
            </a:lvl1pPr>
            <a:lvl2pPr marL="914400" indent="-317500" defTabSz="304800">
              <a:lnSpc>
                <a:spcPct val="100000"/>
              </a:lnSpc>
              <a:spcBef>
                <a:spcPts val="2400"/>
              </a:spcBef>
              <a:buSzPct val="171000"/>
              <a:buChar char="•"/>
              <a:defRPr sz="2000">
                <a:solidFill>
                  <a:srgbClr val="FFFFFF"/>
                </a:solidFill>
                <a:latin typeface="Gill Sans"/>
                <a:ea typeface="Gill Sans"/>
                <a:cs typeface="Gill Sans"/>
                <a:sym typeface="Gill Sans"/>
              </a:defRPr>
            </a:lvl2pPr>
            <a:lvl3pPr marL="1257300" indent="-317500" defTabSz="304800">
              <a:lnSpc>
                <a:spcPct val="100000"/>
              </a:lnSpc>
              <a:spcBef>
                <a:spcPts val="2400"/>
              </a:spcBef>
              <a:buSzPct val="171000"/>
              <a:buChar char="•"/>
              <a:defRPr sz="2000">
                <a:solidFill>
                  <a:srgbClr val="FFFFFF"/>
                </a:solidFill>
                <a:latin typeface="Gill Sans"/>
                <a:ea typeface="Gill Sans"/>
                <a:cs typeface="Gill Sans"/>
                <a:sym typeface="Gill Sans"/>
              </a:defRPr>
            </a:lvl3pPr>
            <a:lvl4pPr marL="1612900" indent="-317500" defTabSz="304800">
              <a:lnSpc>
                <a:spcPct val="100000"/>
              </a:lnSpc>
              <a:spcBef>
                <a:spcPts val="2400"/>
              </a:spcBef>
              <a:buSzPct val="171000"/>
              <a:buChar char="•"/>
              <a:defRPr sz="2000">
                <a:solidFill>
                  <a:srgbClr val="FFFFFF"/>
                </a:solidFill>
                <a:latin typeface="Gill Sans"/>
                <a:ea typeface="Gill Sans"/>
                <a:cs typeface="Gill Sans"/>
                <a:sym typeface="Gill Sans"/>
              </a:defRPr>
            </a:lvl4pPr>
            <a:lvl5pPr marL="1955800" indent="-317500" defTabSz="304800">
              <a:lnSpc>
                <a:spcPct val="100000"/>
              </a:lnSpc>
              <a:spcBef>
                <a:spcPts val="2400"/>
              </a:spcBef>
              <a:buSzPct val="171000"/>
              <a:buChar char="•"/>
              <a:defRPr sz="20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4475162" y="4895850"/>
            <a:ext cx="184151" cy="184150"/>
          </a:xfrm>
          <a:prstGeom prst="rect">
            <a:avLst/>
          </a:prstGeom>
        </p:spPr>
        <p:txBody>
          <a:bodyPr lIns="28575" tIns="28575" rIns="28575" bIns="28575" anchor="t"/>
          <a:lstStyle>
            <a:lvl1pPr algn="ctr" defTabSz="304800">
              <a:defRPr sz="900">
                <a:solidFill>
                  <a:srgbClr val="FFFFFF"/>
                </a:solidFill>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100776911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Section title and description">
    <p:spTree>
      <p:nvGrpSpPr>
        <p:cNvPr id="1" name=""/>
        <p:cNvGrpSpPr/>
        <p:nvPr/>
      </p:nvGrpSpPr>
      <p:grpSpPr>
        <a:xfrm>
          <a:off x="0" y="0"/>
          <a:ext cx="0" cy="0"/>
          <a:chOff x="0" y="0"/>
          <a:chExt cx="0" cy="0"/>
        </a:xfrm>
      </p:grpSpPr>
      <p:sp>
        <p:nvSpPr>
          <p:cNvPr id="67" name="Shape 67"/>
          <p:cNvSpPr>
            <a:spLocks noGrp="1"/>
          </p:cNvSpPr>
          <p:nvPr>
            <p:ph type="title"/>
          </p:nvPr>
        </p:nvSpPr>
        <p:spPr>
          <a:xfrm>
            <a:off x="265500" y="1081673"/>
            <a:ext cx="4045200" cy="1786204"/>
          </a:xfrm>
          <a:prstGeom prst="rect">
            <a:avLst/>
          </a:prstGeom>
        </p:spPr>
        <p:txBody>
          <a:bodyPr anchor="b"/>
          <a:lstStyle>
            <a:lvl1pPr algn="ctr">
              <a:defRPr sz="4200"/>
            </a:lvl1pPr>
          </a:lstStyle>
          <a:p>
            <a:r>
              <a:t>Click to add title</a:t>
            </a:r>
          </a:p>
        </p:txBody>
      </p:sp>
      <p:sp>
        <p:nvSpPr>
          <p:cNvPr id="68" name="Shape 68"/>
          <p:cNvSpPr>
            <a:spLocks noGrp="1"/>
          </p:cNvSpPr>
          <p:nvPr>
            <p:ph type="body" sz="quarter" idx="1"/>
          </p:nvPr>
        </p:nvSpPr>
        <p:spPr>
          <a:xfrm>
            <a:off x="265500" y="2921399"/>
            <a:ext cx="4045200" cy="1345502"/>
          </a:xfrm>
          <a:prstGeom prst="rect">
            <a:avLst/>
          </a:prstGeom>
        </p:spPr>
        <p:txBody>
          <a:bodyPr/>
          <a:lstStyle>
            <a:lvl1pPr algn="ctr">
              <a:lnSpc>
                <a:spcPct val="100000"/>
              </a:lnSpc>
              <a:spcBef>
                <a:spcPts val="0"/>
              </a:spcBef>
              <a:defRPr sz="2100"/>
            </a:lvl1pPr>
          </a:lstStyle>
          <a:p>
            <a:r>
              <a:t>Click to add subtitle</a:t>
            </a:r>
          </a:p>
        </p:txBody>
      </p:sp>
      <p:sp>
        <p:nvSpPr>
          <p:cNvPr id="69" name="Shape 69"/>
          <p:cNvSpPr>
            <a:spLocks noGrp="1"/>
          </p:cNvSpPr>
          <p:nvPr>
            <p:ph type="body" sz="half" idx="13"/>
          </p:nvPr>
        </p:nvSpPr>
        <p:spPr>
          <a:xfrm>
            <a:off x="4939500" y="724198"/>
            <a:ext cx="3837000" cy="3695102"/>
          </a:xfrm>
          <a:prstGeom prst="rect">
            <a:avLst/>
          </a:prstGeom>
        </p:spPr>
        <p:txBody>
          <a:bodyPr anchor="ctr"/>
          <a:lstStyle/>
          <a:p>
            <a:endParaRPr/>
          </a:p>
        </p:txBody>
      </p:sp>
      <p:sp>
        <p:nvSpPr>
          <p:cNvPr id="70" name="Shape 7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112805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 name="Shape 308"/>
          <p:cNvSpPr>
            <a:spLocks noGrp="1"/>
          </p:cNvSpPr>
          <p:nvPr>
            <p:ph type="sldNum" sz="quarter" idx="2"/>
          </p:nvPr>
        </p:nvSpPr>
        <p:spPr>
          <a:xfrm>
            <a:off x="4457699" y="4627562"/>
            <a:ext cx="1600201" cy="279401"/>
          </a:xfrm>
          <a:prstGeom prst="rect">
            <a:avLst/>
          </a:prstGeom>
        </p:spPr>
        <p:txBody>
          <a:bodyPr lIns="24110" tIns="24110" rIns="24110" bIns="24110"/>
          <a:lstStyle>
            <a:lvl1pPr defTabSz="482203">
              <a:defRPr sz="600">
                <a:solidFill>
                  <a:srgbClr val="414141"/>
                </a:solidFill>
                <a:latin typeface="Gill Sans Light"/>
                <a:ea typeface="Gill Sans Light"/>
                <a:cs typeface="Gill Sans Light"/>
                <a:sym typeface="Gill Sans Light"/>
              </a:defRPr>
            </a:lvl1pPr>
          </a:lstStyle>
          <a:p>
            <a:fld id="{86CB4B4D-7CA3-9044-876B-883B54F8677D}" type="slidenum">
              <a:t>‹#›</a:t>
            </a:fld>
            <a:endParaRPr/>
          </a:p>
        </p:txBody>
      </p:sp>
    </p:spTree>
    <p:extLst>
      <p:ext uri="{BB962C8B-B14F-4D97-AF65-F5344CB8AC3E}">
        <p14:creationId xmlns:p14="http://schemas.microsoft.com/office/powerpoint/2010/main" val="99149712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15" name="Text Placeholder 14"/>
          <p:cNvSpPr>
            <a:spLocks noGrp="1"/>
          </p:cNvSpPr>
          <p:nvPr>
            <p:ph type="body" sz="quarter" idx="10"/>
          </p:nvPr>
        </p:nvSpPr>
        <p:spPr>
          <a:xfrm>
            <a:off x="309374" y="1054740"/>
            <a:ext cx="8606024" cy="3269609"/>
          </a:xfrm>
          <a:prstGeom prst="rect">
            <a:avLst/>
          </a:prstGeom>
        </p:spPr>
        <p:txBody>
          <a:bodyPr/>
          <a:lstStyle>
            <a:lvl1pPr>
              <a:defRPr sz="3600">
                <a:solidFill>
                  <a:srgbClr val="BB0000"/>
                </a:solidFill>
                <a:latin typeface="Raleway" panose="020B0604020202020204" charset="0"/>
              </a:defRPr>
            </a:lvl1pPr>
            <a:lvl2pPr>
              <a:defRPr sz="2400">
                <a:solidFill>
                  <a:schemeClr val="tx1">
                    <a:lumMod val="65000"/>
                    <a:lumOff val="35000"/>
                  </a:schemeClr>
                </a:solidFill>
                <a:latin typeface="Raleway" panose="020B0604020202020204" charset="0"/>
              </a:defRPr>
            </a:lvl2pPr>
            <a:lvl3pPr>
              <a:defRPr sz="2000">
                <a:solidFill>
                  <a:schemeClr val="tx1">
                    <a:lumMod val="65000"/>
                    <a:lumOff val="35000"/>
                  </a:schemeClr>
                </a:solidFill>
                <a:latin typeface="Raleway" panose="020B0604020202020204" charset="0"/>
              </a:defRPr>
            </a:lvl3pPr>
            <a:lvl4pPr>
              <a:defRPr sz="1600">
                <a:solidFill>
                  <a:schemeClr val="tx1">
                    <a:lumMod val="65000"/>
                    <a:lumOff val="35000"/>
                  </a:schemeClr>
                </a:solidFill>
                <a:latin typeface="Raleway" panose="020B0604020202020204" charset="0"/>
              </a:defRPr>
            </a:lvl4pPr>
            <a:lvl5pPr>
              <a:defRPr sz="2400">
                <a:latin typeface="Raleway" panose="020B060402020202020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2634090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rtl="0">
              <a:spcBef>
                <a:spcPts val="0"/>
              </a:spcBef>
              <a:buSzPct val="100000"/>
              <a:defRPr sz="12000"/>
            </a:lvl1pPr>
            <a:lvl2pPr lvl="1" algn="ctr" rtl="0">
              <a:spcBef>
                <a:spcPts val="0"/>
              </a:spcBef>
              <a:buSzPct val="100000"/>
              <a:defRPr sz="12000"/>
            </a:lvl2pPr>
            <a:lvl3pPr lvl="2" algn="ctr" rtl="0">
              <a:spcBef>
                <a:spcPts val="0"/>
              </a:spcBef>
              <a:buSzPct val="100000"/>
              <a:defRPr sz="12000"/>
            </a:lvl3pPr>
            <a:lvl4pPr lvl="3" algn="ctr" rtl="0">
              <a:spcBef>
                <a:spcPts val="0"/>
              </a:spcBef>
              <a:buSzPct val="100000"/>
              <a:defRPr sz="12000"/>
            </a:lvl4pPr>
            <a:lvl5pPr lvl="4" algn="ctr" rtl="0">
              <a:spcBef>
                <a:spcPts val="0"/>
              </a:spcBef>
              <a:buSzPct val="100000"/>
              <a:defRPr sz="12000"/>
            </a:lvl5pPr>
            <a:lvl6pPr lvl="5" algn="ctr" rtl="0">
              <a:spcBef>
                <a:spcPts val="0"/>
              </a:spcBef>
              <a:buSzPct val="100000"/>
              <a:defRPr sz="12000"/>
            </a:lvl6pPr>
            <a:lvl7pPr lvl="6" algn="ctr" rtl="0">
              <a:spcBef>
                <a:spcPts val="0"/>
              </a:spcBef>
              <a:buSzPct val="100000"/>
              <a:defRPr sz="12000"/>
            </a:lvl7pPr>
            <a:lvl8pPr lvl="7" algn="ctr" rtl="0">
              <a:spcBef>
                <a:spcPts val="0"/>
              </a:spcBef>
              <a:buSzPct val="100000"/>
              <a:defRPr sz="12000"/>
            </a:lvl8pPr>
            <a:lvl9pPr lvl="8" algn="ctr" rtl="0">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Main point">
    <p:spTree>
      <p:nvGrpSpPr>
        <p:cNvPr id="1" name="Shape 32"/>
        <p:cNvGrpSpPr/>
        <p:nvPr/>
      </p:nvGrpSpPr>
      <p:grpSpPr>
        <a:xfrm>
          <a:off x="0" y="0"/>
          <a:ext cx="0" cy="0"/>
          <a:chOff x="0" y="0"/>
          <a:chExt cx="0" cy="0"/>
        </a:xfrm>
      </p:grpSpPr>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pic>
        <p:nvPicPr>
          <p:cNvPr id="4" name="Picture 2" descr="C:\Users\pamela\Downloads\OSU-UniversityLibraries-REVHoriz.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4171950"/>
            <a:ext cx="3505200" cy="50206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3" hasCustomPrompt="1"/>
          </p:nvPr>
        </p:nvSpPr>
        <p:spPr>
          <a:xfrm>
            <a:off x="494868" y="712150"/>
            <a:ext cx="8530907" cy="3459800"/>
          </a:xfrm>
          <a:prstGeom prst="rect">
            <a:avLst/>
          </a:prstGeom>
        </p:spPr>
        <p:txBody>
          <a:bodyPr anchor="ctr"/>
          <a:lstStyle>
            <a:lvl1pPr algn="r">
              <a:defRPr sz="3600">
                <a:solidFill>
                  <a:schemeClr val="tx1">
                    <a:lumMod val="65000"/>
                    <a:lumOff val="35000"/>
                  </a:schemeClr>
                </a:solidFill>
                <a:latin typeface="Oswald" panose="020B0604020202020204" charset="0"/>
              </a:defRPr>
            </a:lvl1pPr>
            <a:lvl2pPr algn="r">
              <a:defRPr sz="3000">
                <a:solidFill>
                  <a:schemeClr val="tx1">
                    <a:lumMod val="65000"/>
                    <a:lumOff val="35000"/>
                  </a:schemeClr>
                </a:solidFill>
                <a:latin typeface="Raleway" panose="020B0604020202020204" charset="0"/>
              </a:defRPr>
            </a:lvl2pPr>
            <a:lvl3pPr algn="r">
              <a:defRPr sz="1400">
                <a:solidFill>
                  <a:schemeClr val="tx1">
                    <a:lumMod val="65000"/>
                    <a:lumOff val="35000"/>
                  </a:schemeClr>
                </a:solidFill>
                <a:latin typeface="Oswald" panose="020B0604020202020204" charset="0"/>
              </a:defRPr>
            </a:lvl3pPr>
          </a:lstStyle>
          <a:p>
            <a:pPr lvl="0"/>
            <a:r>
              <a:rPr lang="en-US" dirty="0"/>
              <a:t>Section Title</a:t>
            </a:r>
          </a:p>
          <a:p>
            <a:pPr lvl="1"/>
            <a:r>
              <a:rPr lang="en-US" dirty="0"/>
              <a:t>Name</a:t>
            </a:r>
          </a:p>
          <a:p>
            <a:pPr lvl="2"/>
            <a:r>
              <a:rPr lang="en-US" dirty="0"/>
              <a:t>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15" name="Text Placeholder 14"/>
          <p:cNvSpPr>
            <a:spLocks noGrp="1"/>
          </p:cNvSpPr>
          <p:nvPr>
            <p:ph type="body" sz="quarter" idx="10"/>
          </p:nvPr>
        </p:nvSpPr>
        <p:spPr>
          <a:xfrm>
            <a:off x="309374" y="1054740"/>
            <a:ext cx="8606024" cy="3269609"/>
          </a:xfrm>
          <a:prstGeom prst="rect">
            <a:avLst/>
          </a:prstGeom>
        </p:spPr>
        <p:txBody>
          <a:bodyPr/>
          <a:lstStyle>
            <a:lvl1pPr>
              <a:defRPr sz="3600">
                <a:solidFill>
                  <a:srgbClr val="BB0000"/>
                </a:solidFill>
                <a:latin typeface="Raleway" panose="020B0604020202020204" charset="0"/>
              </a:defRPr>
            </a:lvl1pPr>
            <a:lvl2pPr>
              <a:defRPr sz="2400">
                <a:solidFill>
                  <a:schemeClr val="tx1">
                    <a:lumMod val="65000"/>
                    <a:lumOff val="35000"/>
                  </a:schemeClr>
                </a:solidFill>
                <a:latin typeface="Raleway" panose="020B0604020202020204" charset="0"/>
              </a:defRPr>
            </a:lvl2pPr>
            <a:lvl3pPr>
              <a:defRPr sz="2000">
                <a:solidFill>
                  <a:schemeClr val="tx1">
                    <a:lumMod val="65000"/>
                    <a:lumOff val="35000"/>
                  </a:schemeClr>
                </a:solidFill>
                <a:latin typeface="Raleway" panose="020B0604020202020204" charset="0"/>
              </a:defRPr>
            </a:lvl3pPr>
            <a:lvl4pPr>
              <a:defRPr sz="1600">
                <a:solidFill>
                  <a:schemeClr val="tx1">
                    <a:lumMod val="65000"/>
                    <a:lumOff val="35000"/>
                  </a:schemeClr>
                </a:solidFill>
                <a:latin typeface="Raleway" panose="020B0604020202020204" charset="0"/>
              </a:defRPr>
            </a:lvl4pPr>
            <a:lvl5pPr>
              <a:defRPr sz="2400">
                <a:latin typeface="Raleway" panose="020B060402020202020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053222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240030"/>
            <a:ext cx="2743200" cy="240030"/>
          </a:xfrm>
        </p:spPr>
        <p:txBody>
          <a:bodyPr/>
          <a:lstStyle/>
          <a:p>
            <a:fld id="{8E36636D-D922-432D-A958-524484B5923D}" type="datetimeFigureOut">
              <a:rPr lang="en-US" smtClean="0"/>
              <a:pPr/>
              <a:t>4/29/2019</a:t>
            </a:fld>
            <a:endParaRPr lang="en-US" dirty="0"/>
          </a:p>
        </p:txBody>
      </p:sp>
      <p:sp>
        <p:nvSpPr>
          <p:cNvPr id="3" name="Footer Placeholder 2"/>
          <p:cNvSpPr>
            <a:spLocks noGrp="1"/>
          </p:cNvSpPr>
          <p:nvPr>
            <p:ph type="ftr" sz="quarter" idx="11"/>
          </p:nvPr>
        </p:nvSpPr>
        <p:spPr>
          <a:xfrm>
            <a:off x="603504" y="4670298"/>
            <a:ext cx="7941564" cy="240030"/>
          </a:xfrm>
        </p:spPr>
        <p:txBody>
          <a:bodyPr/>
          <a:lstStyle/>
          <a:p>
            <a:endParaRPr lang="en-US" dirty="0"/>
          </a:p>
        </p:txBody>
      </p:sp>
      <p:sp>
        <p:nvSpPr>
          <p:cNvPr id="4" name="Slide Number Placeholder 3"/>
          <p:cNvSpPr>
            <a:spLocks noGrp="1"/>
          </p:cNvSpPr>
          <p:nvPr>
            <p:ph type="sldNum" sz="quarter" idx="12"/>
          </p:nvPr>
        </p:nvSpPr>
        <p:spPr>
          <a:xfrm>
            <a:off x="7852410" y="240030"/>
            <a:ext cx="685800" cy="240030"/>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30390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rtl="0">
              <a:spcBef>
                <a:spcPts val="0"/>
              </a:spcBef>
              <a:buClr>
                <a:schemeClr val="dk1"/>
              </a:buClr>
              <a:buSzPct val="100000"/>
              <a:buNone/>
              <a:defRPr sz="2800">
                <a:solidFill>
                  <a:schemeClr val="dk1"/>
                </a:solidFil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2"/>
              </a:buClr>
              <a:buSzPct val="100000"/>
              <a:defRPr sz="1800">
                <a:solidFill>
                  <a:schemeClr val="dk2"/>
                </a:solidFill>
              </a:defRPr>
            </a:lvl1pPr>
            <a:lvl2pPr lvl="1" rtl="0">
              <a:lnSpc>
                <a:spcPct val="115000"/>
              </a:lnSpc>
              <a:spcBef>
                <a:spcPts val="0"/>
              </a:spcBef>
              <a:spcAft>
                <a:spcPts val="1600"/>
              </a:spcAft>
              <a:buClr>
                <a:schemeClr val="dk2"/>
              </a:buClr>
              <a:defRPr>
                <a:solidFill>
                  <a:schemeClr val="dk2"/>
                </a:solidFill>
              </a:defRPr>
            </a:lvl2pPr>
            <a:lvl3pPr lvl="2" rtl="0">
              <a:lnSpc>
                <a:spcPct val="115000"/>
              </a:lnSpc>
              <a:spcBef>
                <a:spcPts val="0"/>
              </a:spcBef>
              <a:spcAft>
                <a:spcPts val="1600"/>
              </a:spcAft>
              <a:buClr>
                <a:schemeClr val="dk2"/>
              </a:buClr>
              <a:defRPr>
                <a:solidFill>
                  <a:schemeClr val="dk2"/>
                </a:solidFill>
              </a:defRPr>
            </a:lvl3pPr>
            <a:lvl4pPr lvl="3" rtl="0">
              <a:lnSpc>
                <a:spcPct val="115000"/>
              </a:lnSpc>
              <a:spcBef>
                <a:spcPts val="0"/>
              </a:spcBef>
              <a:spcAft>
                <a:spcPts val="1600"/>
              </a:spcAft>
              <a:buClr>
                <a:schemeClr val="dk2"/>
              </a:buClr>
              <a:defRPr>
                <a:solidFill>
                  <a:schemeClr val="dk2"/>
                </a:solidFill>
              </a:defRPr>
            </a:lvl4pPr>
            <a:lvl5pPr lvl="4" rtl="0">
              <a:lnSpc>
                <a:spcPct val="115000"/>
              </a:lnSpc>
              <a:spcBef>
                <a:spcPts val="0"/>
              </a:spcBef>
              <a:spcAft>
                <a:spcPts val="1600"/>
              </a:spcAft>
              <a:buClr>
                <a:schemeClr val="dk2"/>
              </a:buClr>
              <a:defRPr>
                <a:solidFill>
                  <a:schemeClr val="dk2"/>
                </a:solidFill>
              </a:defRPr>
            </a:lvl5pPr>
            <a:lvl6pPr lvl="5" rtl="0">
              <a:lnSpc>
                <a:spcPct val="115000"/>
              </a:lnSpc>
              <a:spcBef>
                <a:spcPts val="0"/>
              </a:spcBef>
              <a:spcAft>
                <a:spcPts val="1600"/>
              </a:spcAft>
              <a:buClr>
                <a:schemeClr val="dk2"/>
              </a:buClr>
              <a:defRPr>
                <a:solidFill>
                  <a:schemeClr val="dk2"/>
                </a:solidFill>
              </a:defRPr>
            </a:lvl6pPr>
            <a:lvl7pPr lvl="6" rtl="0">
              <a:lnSpc>
                <a:spcPct val="115000"/>
              </a:lnSpc>
              <a:spcBef>
                <a:spcPts val="0"/>
              </a:spcBef>
              <a:spcAft>
                <a:spcPts val="1600"/>
              </a:spcAft>
              <a:buClr>
                <a:schemeClr val="dk2"/>
              </a:buClr>
              <a:defRPr>
                <a:solidFill>
                  <a:schemeClr val="dk2"/>
                </a:solidFill>
              </a:defRPr>
            </a:lvl7pPr>
            <a:lvl8pPr lvl="7" rtl="0">
              <a:lnSpc>
                <a:spcPct val="115000"/>
              </a:lnSpc>
              <a:spcBef>
                <a:spcPts val="0"/>
              </a:spcBef>
              <a:spcAft>
                <a:spcPts val="1600"/>
              </a:spcAft>
              <a:buClr>
                <a:schemeClr val="dk2"/>
              </a:buClr>
              <a:defRPr>
                <a:solidFill>
                  <a:schemeClr val="dk2"/>
                </a:solidFill>
              </a:defRPr>
            </a:lvl8pPr>
            <a:lvl9pPr lvl="8" rtl="0">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6" r:id="rId5"/>
    <p:sldLayoutId id="2147483657" r:id="rId6"/>
    <p:sldLayoutId id="2147483662" r:id="rId7"/>
    <p:sldLayoutId id="2147483665" r:id="rId8"/>
    <p:sldLayoutId id="214748366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1768794"/>
            <a:ext cx="2624000" cy="1842364"/>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76237" y="596039"/>
            <a:ext cx="4462527" cy="394281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603504" y="240030"/>
            <a:ext cx="2743200" cy="240030"/>
          </a:xfrm>
          <a:prstGeom prst="rect">
            <a:avLst/>
          </a:prstGeom>
        </p:spPr>
        <p:txBody>
          <a:bodyPr vert="horz" lIns="91440" tIns="45720" rIns="91440" bIns="45720" rtlCol="0" anchor="ctr"/>
          <a:lstStyle>
            <a:lvl1pPr algn="l">
              <a:defRPr sz="750">
                <a:solidFill>
                  <a:schemeClr val="tx1">
                    <a:tint val="75000"/>
                  </a:schemeClr>
                </a:solidFill>
              </a:defRPr>
            </a:lvl1pPr>
          </a:lstStyle>
          <a:p>
            <a:fld id="{8E36636D-D922-432D-A958-524484B5923D}" type="datetimeFigureOut">
              <a:rPr lang="en-US" smtClean="0"/>
              <a:pPr/>
              <a:t>4/29/2019</a:t>
            </a:fld>
            <a:endParaRPr lang="en-US" dirty="0"/>
          </a:p>
        </p:txBody>
      </p:sp>
      <p:sp>
        <p:nvSpPr>
          <p:cNvPr id="5" name="Footer Placeholder 4"/>
          <p:cNvSpPr>
            <a:spLocks noGrp="1"/>
          </p:cNvSpPr>
          <p:nvPr>
            <p:ph type="ftr" sz="quarter" idx="3"/>
          </p:nvPr>
        </p:nvSpPr>
        <p:spPr>
          <a:xfrm>
            <a:off x="603504" y="4670298"/>
            <a:ext cx="7941564" cy="240030"/>
          </a:xfrm>
          <a:prstGeom prst="rect">
            <a:avLst/>
          </a:prstGeom>
        </p:spPr>
        <p:txBody>
          <a:bodyPr vert="horz" lIns="91440" tIns="45720" rIns="91440" bIns="45720" rtlCol="0" anchor="ctr"/>
          <a:lstStyle>
            <a:lvl1pPr algn="r">
              <a:defRPr sz="7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852410" y="240030"/>
            <a:ext cx="685800" cy="240030"/>
          </a:xfrm>
          <a:prstGeom prst="rect">
            <a:avLst/>
          </a:prstGeom>
        </p:spPr>
        <p:txBody>
          <a:bodyPr vert="horz" lIns="91440" tIns="45720" rIns="91440" bIns="45720" rtlCol="0" anchor="ctr"/>
          <a:lstStyle>
            <a:lvl1pPr algn="r">
              <a:defRPr sz="750">
                <a:solidFill>
                  <a:schemeClr val="tx1">
                    <a:tint val="75000"/>
                  </a:schemeClr>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150582981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2.xml"/><Relationship Id="rId16" Type="http://schemas.openxmlformats.org/officeDocument/2006/relationships/image" Target="../media/image45.jpeg"/><Relationship Id="rId1" Type="http://schemas.openxmlformats.org/officeDocument/2006/relationships/slideLayout" Target="../slideLayouts/slideLayout9.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9.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206E"/>
        </a:solidFill>
        <a:effectLst/>
      </p:bgPr>
    </p:bg>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216750" y="819150"/>
            <a:ext cx="8710500" cy="1542000"/>
          </a:xfrm>
          <a:prstGeom prst="rect">
            <a:avLst/>
          </a:prstGeom>
          <a:ln>
            <a:noFill/>
          </a:ln>
        </p:spPr>
        <p:txBody>
          <a:bodyPr lIns="91425" tIns="91425" rIns="91425" bIns="91425" anchor="b" anchorCtr="0">
            <a:noAutofit/>
          </a:bodyPr>
          <a:lstStyle/>
          <a:p>
            <a:pPr lvl="0" algn="r" rtl="0">
              <a:spcBef>
                <a:spcPts val="0"/>
              </a:spcBef>
              <a:buClr>
                <a:srgbClr val="000000"/>
              </a:buClr>
              <a:buSzPct val="25000"/>
              <a:buFont typeface="Arial"/>
              <a:buNone/>
            </a:pPr>
            <a:r>
              <a:rPr lang="en-US" sz="4000" dirty="0">
                <a:solidFill>
                  <a:schemeClr val="tx1"/>
                </a:solidFill>
                <a:latin typeface="Century Gothic" panose="020B0502020202020204" pitchFamily="34" charset="0"/>
                <a:ea typeface="Oswald"/>
                <a:cs typeface="Oswald"/>
                <a:sym typeface="Oswald"/>
              </a:rPr>
              <a:t>EDI</a:t>
            </a:r>
            <a:r>
              <a:rPr lang="en-US" sz="4000" dirty="0">
                <a:solidFill>
                  <a:srgbClr val="FFFFFF"/>
                </a:solidFill>
                <a:latin typeface="Century Gothic" panose="020B0502020202020204" pitchFamily="34" charset="0"/>
                <a:ea typeface="Oswald"/>
                <a:cs typeface="Oswald"/>
                <a:sym typeface="Oswald"/>
              </a:rPr>
              <a:t> + </a:t>
            </a:r>
            <a:r>
              <a:rPr lang="en-US" sz="4000" dirty="0">
                <a:solidFill>
                  <a:schemeClr val="tx1"/>
                </a:solidFill>
                <a:latin typeface="Century Gothic" panose="020B0502020202020204" pitchFamily="34" charset="0"/>
                <a:ea typeface="Oswald"/>
                <a:cs typeface="Oswald"/>
                <a:sym typeface="Oswald"/>
              </a:rPr>
              <a:t>Social Justice</a:t>
            </a:r>
            <a:r>
              <a:rPr lang="en-US" dirty="0">
                <a:solidFill>
                  <a:srgbClr val="FFFFFF"/>
                </a:solidFill>
                <a:latin typeface="Century Gothic" panose="020B0502020202020204" pitchFamily="34" charset="0"/>
                <a:ea typeface="Oswald"/>
                <a:cs typeface="Oswald"/>
                <a:sym typeface="Oswald"/>
              </a:rPr>
              <a:t>@ OSUL</a:t>
            </a:r>
            <a:endParaRPr lang="en" sz="2800" dirty="0">
              <a:solidFill>
                <a:srgbClr val="FFFFFF"/>
              </a:solidFill>
              <a:latin typeface="Century Gothic" panose="020B0502020202020204" pitchFamily="34" charset="0"/>
              <a:ea typeface="Oswald"/>
              <a:cs typeface="Oswald"/>
              <a:sym typeface="Oswald"/>
            </a:endParaRPr>
          </a:p>
        </p:txBody>
      </p:sp>
      <p:sp>
        <p:nvSpPr>
          <p:cNvPr id="55" name="Shape 55"/>
          <p:cNvSpPr txBox="1">
            <a:spLocks noGrp="1"/>
          </p:cNvSpPr>
          <p:nvPr>
            <p:ph type="subTitle" idx="1"/>
          </p:nvPr>
        </p:nvSpPr>
        <p:spPr>
          <a:xfrm>
            <a:off x="457200" y="2495550"/>
            <a:ext cx="8520600" cy="792600"/>
          </a:xfrm>
          <a:prstGeom prst="rect">
            <a:avLst/>
          </a:prstGeom>
        </p:spPr>
        <p:txBody>
          <a:bodyPr lIns="91425" tIns="91425" rIns="91425" bIns="91425" anchor="t" anchorCtr="0">
            <a:noAutofit/>
          </a:bodyPr>
          <a:lstStyle/>
          <a:p>
            <a:pPr lvl="0" algn="r"/>
            <a:r>
              <a:rPr lang="en-US" sz="2000" dirty="0">
                <a:solidFill>
                  <a:schemeClr val="bg1"/>
                </a:solidFill>
                <a:latin typeface="Century Gothic" panose="020B0502020202020204" pitchFamily="34" charset="0"/>
                <a:ea typeface="Oswald"/>
                <a:cs typeface="Oswald"/>
                <a:sym typeface="Oswald"/>
              </a:rPr>
              <a:t>designing</a:t>
            </a:r>
            <a:r>
              <a:rPr lang="en-US" sz="2000" dirty="0">
                <a:solidFill>
                  <a:srgbClr val="000000"/>
                </a:solidFill>
                <a:latin typeface="Century Gothic" panose="020B0502020202020204" pitchFamily="34" charset="0"/>
                <a:ea typeface="Oswald"/>
                <a:cs typeface="Oswald"/>
                <a:sym typeface="Oswald"/>
              </a:rPr>
              <a:t> an EDI strategy for OSUL </a:t>
            </a:r>
            <a:endParaRPr lang="en" sz="2000" b="1" dirty="0">
              <a:solidFill>
                <a:srgbClr val="FFFFFF"/>
              </a:solidFill>
              <a:latin typeface="Oswald"/>
              <a:ea typeface="Oswald"/>
              <a:cs typeface="Oswald"/>
              <a:sym typeface="Oswald"/>
            </a:endParaRPr>
          </a:p>
          <a:p>
            <a:pPr lvl="0" algn="r" rtl="0">
              <a:spcBef>
                <a:spcPts val="0"/>
              </a:spcBef>
              <a:spcAft>
                <a:spcPts val="300"/>
              </a:spcAft>
              <a:buClr>
                <a:schemeClr val="dk1"/>
              </a:buClr>
              <a:buSzPct val="91666"/>
              <a:buFont typeface="Arial"/>
              <a:buNone/>
            </a:pPr>
            <a:endParaRPr lang="en" sz="1200" b="1" dirty="0">
              <a:solidFill>
                <a:schemeClr val="lt1"/>
              </a:solidFill>
              <a:latin typeface="Raleway"/>
              <a:ea typeface="Raleway"/>
              <a:cs typeface="Raleway"/>
              <a:sym typeface="Raleway"/>
            </a:endParaRPr>
          </a:p>
          <a:p>
            <a:pPr lvl="0" algn="r"/>
            <a:r>
              <a:rPr lang="en" sz="1200" b="1" dirty="0">
                <a:solidFill>
                  <a:srgbClr val="FFFFFF"/>
                </a:solidFill>
                <a:latin typeface="Oswald"/>
                <a:ea typeface="Oswald"/>
                <a:cs typeface="Oswald"/>
                <a:sym typeface="Oswald"/>
              </a:rPr>
              <a:t>University Libraries</a:t>
            </a:r>
          </a:p>
          <a:p>
            <a:pPr algn="r"/>
            <a:r>
              <a:rPr lang="en" sz="1200" dirty="0">
                <a:solidFill>
                  <a:schemeClr val="lt1"/>
                </a:solidFill>
                <a:latin typeface="Raleway"/>
                <a:ea typeface="Raleway"/>
                <a:cs typeface="Raleway"/>
                <a:sym typeface="Raleway"/>
              </a:rPr>
              <a:t>The Ohio State University</a:t>
            </a:r>
          </a:p>
          <a:p>
            <a:pPr lvl="0" algn="r" rtl="0">
              <a:spcBef>
                <a:spcPts val="0"/>
              </a:spcBef>
              <a:spcAft>
                <a:spcPts val="300"/>
              </a:spcAft>
              <a:buClr>
                <a:schemeClr val="dk1"/>
              </a:buClr>
              <a:buSzPct val="91666"/>
              <a:buFont typeface="Arial"/>
              <a:buNone/>
            </a:pPr>
            <a:endParaRPr lang="en" sz="1200" b="1" dirty="0">
              <a:solidFill>
                <a:schemeClr val="lt1"/>
              </a:solidFill>
              <a:latin typeface="Raleway"/>
              <a:ea typeface="Raleway"/>
              <a:cs typeface="Raleway"/>
              <a:sym typeface="Raleway"/>
            </a:endParaRPr>
          </a:p>
          <a:p>
            <a:pPr lvl="0" algn="r" rtl="0">
              <a:spcBef>
                <a:spcPts val="0"/>
              </a:spcBef>
              <a:spcAft>
                <a:spcPts val="300"/>
              </a:spcAft>
              <a:buClr>
                <a:schemeClr val="dk1"/>
              </a:buClr>
              <a:buSzPct val="91666"/>
              <a:buFont typeface="Arial"/>
              <a:buNone/>
            </a:pPr>
            <a:r>
              <a:rPr lang="en" sz="1200" b="1" dirty="0">
                <a:solidFill>
                  <a:schemeClr val="lt1"/>
                </a:solidFill>
                <a:latin typeface="Raleway"/>
                <a:ea typeface="Raleway"/>
                <a:cs typeface="Raleway"/>
                <a:sym typeface="Raleway"/>
              </a:rPr>
              <a:t>Stephen Cassidy </a:t>
            </a:r>
            <a:r>
              <a:rPr lang="en" sz="1200" b="1" dirty="0" smtClean="0">
                <a:solidFill>
                  <a:schemeClr val="lt1"/>
                </a:solidFill>
                <a:latin typeface="Raleway"/>
                <a:ea typeface="Raleway"/>
                <a:cs typeface="Raleway"/>
                <a:sym typeface="Raleway"/>
              </a:rPr>
              <a:t>&amp; Sandra Enimil</a:t>
            </a:r>
            <a:endParaRPr sz="2000" dirty="0">
              <a:solidFill>
                <a:srgbClr val="FFFFFF"/>
              </a:solidFill>
              <a:latin typeface="Raleway"/>
              <a:ea typeface="Raleway"/>
              <a:cs typeface="Raleway"/>
              <a:sym typeface="Raleway"/>
            </a:endParaRPr>
          </a:p>
          <a:p>
            <a:pPr lvl="0" algn="r">
              <a:spcBef>
                <a:spcPts val="0"/>
              </a:spcBef>
              <a:buNone/>
            </a:pPr>
            <a:endParaRPr sz="2000" dirty="0">
              <a:solidFill>
                <a:srgbClr val="FFFFFF"/>
              </a:solidFill>
              <a:latin typeface="Raleway"/>
              <a:ea typeface="Raleway"/>
              <a:cs typeface="Raleway"/>
              <a:sym typeface="Raleway"/>
            </a:endParaRPr>
          </a:p>
        </p:txBody>
      </p:sp>
      <p:pic>
        <p:nvPicPr>
          <p:cNvPr id="4" name="Shape 105" descr="circle-312343_960_720.png">
            <a:extLst>
              <a:ext uri="{FF2B5EF4-FFF2-40B4-BE49-F238E27FC236}">
                <a16:creationId xmlns:a16="http://schemas.microsoft.com/office/drawing/2014/main" id="{17C92D9C-5D13-8C4A-97C7-6DABF10CBD7F}"/>
              </a:ext>
            </a:extLst>
          </p:cNvPr>
          <p:cNvPicPr preferRelativeResize="0"/>
          <p:nvPr/>
        </p:nvPicPr>
        <p:blipFill>
          <a:blip r:embed="rId3">
            <a:alphaModFix amt="15000"/>
          </a:blip>
          <a:stretch>
            <a:fillRect/>
          </a:stretch>
        </p:blipFill>
        <p:spPr>
          <a:xfrm>
            <a:off x="0" y="-48297"/>
            <a:ext cx="5143500" cy="51435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63" t="-1" r="-103" b="41808"/>
          <a:stretch/>
        </p:blipFill>
        <p:spPr>
          <a:xfrm>
            <a:off x="-4191000" y="-842531"/>
            <a:ext cx="13792200" cy="5986031"/>
          </a:xfrm>
          <a:prstGeom prst="rect">
            <a:avLst/>
          </a:prstGeom>
        </p:spPr>
      </p:pic>
    </p:spTree>
    <p:extLst>
      <p:ext uri="{BB962C8B-B14F-4D97-AF65-F5344CB8AC3E}">
        <p14:creationId xmlns:p14="http://schemas.microsoft.com/office/powerpoint/2010/main" val="28080176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903" t="10551" r="15712" b="17700"/>
          <a:stretch/>
        </p:blipFill>
        <p:spPr>
          <a:xfrm>
            <a:off x="3052761" y="0"/>
            <a:ext cx="3676736" cy="5143500"/>
          </a:xfrm>
          <a:prstGeom prst="rect">
            <a:avLst/>
          </a:prstGeom>
        </p:spPr>
      </p:pic>
      <p:sp>
        <p:nvSpPr>
          <p:cNvPr id="5" name="Rectangle 4"/>
          <p:cNvSpPr/>
          <p:nvPr/>
        </p:nvSpPr>
        <p:spPr>
          <a:xfrm>
            <a:off x="2819400" y="2600415"/>
            <a:ext cx="4114800" cy="12954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3738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3C298-1DFE-6E46-945C-86FA1EBC7420}"/>
              </a:ext>
            </a:extLst>
          </p:cNvPr>
          <p:cNvPicPr>
            <a:picLocks noChangeAspect="1"/>
          </p:cNvPicPr>
          <p:nvPr/>
        </p:nvPicPr>
        <p:blipFill>
          <a:blip r:embed="rId2"/>
          <a:stretch>
            <a:fillRect/>
          </a:stretch>
        </p:blipFill>
        <p:spPr>
          <a:xfrm>
            <a:off x="152400" y="440020"/>
            <a:ext cx="8534400" cy="4263460"/>
          </a:xfrm>
          <a:prstGeom prst="rect">
            <a:avLst/>
          </a:prstGeom>
        </p:spPr>
      </p:pic>
    </p:spTree>
    <p:extLst>
      <p:ext uri="{BB962C8B-B14F-4D97-AF65-F5344CB8AC3E}">
        <p14:creationId xmlns:p14="http://schemas.microsoft.com/office/powerpoint/2010/main" val="12431726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31CDD-337C-E147-8165-766BB28FE5F3}"/>
              </a:ext>
            </a:extLst>
          </p:cNvPr>
          <p:cNvPicPr>
            <a:picLocks noChangeAspect="1"/>
          </p:cNvPicPr>
          <p:nvPr/>
        </p:nvPicPr>
        <p:blipFill>
          <a:blip r:embed="rId2"/>
          <a:stretch>
            <a:fillRect/>
          </a:stretch>
        </p:blipFill>
        <p:spPr>
          <a:xfrm>
            <a:off x="2190750" y="990600"/>
            <a:ext cx="4762500" cy="3162300"/>
          </a:xfrm>
          <a:prstGeom prst="rect">
            <a:avLst/>
          </a:prstGeom>
        </p:spPr>
      </p:pic>
    </p:spTree>
    <p:extLst>
      <p:ext uri="{BB962C8B-B14F-4D97-AF65-F5344CB8AC3E}">
        <p14:creationId xmlns:p14="http://schemas.microsoft.com/office/powerpoint/2010/main" val="41940924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523875"/>
            <a:ext cx="4572000" cy="4095750"/>
          </a:xfrm>
          <a:prstGeom prst="rect">
            <a:avLst/>
          </a:prstGeom>
        </p:spPr>
      </p:pic>
    </p:spTree>
    <p:extLst>
      <p:ext uri="{BB962C8B-B14F-4D97-AF65-F5344CB8AC3E}">
        <p14:creationId xmlns:p14="http://schemas.microsoft.com/office/powerpoint/2010/main" val="28951864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1442" y="4710286"/>
            <a:ext cx="7397750" cy="369332"/>
          </a:xfrm>
          <a:prstGeom prst="rect">
            <a:avLst/>
          </a:prstGeom>
          <a:noFill/>
        </p:spPr>
        <p:txBody>
          <a:bodyPr wrap="square" rtlCol="0">
            <a:spAutoFit/>
          </a:bodyPr>
          <a:lstStyle/>
          <a:p>
            <a:pPr algn="ctr"/>
            <a:r>
              <a:rPr lang="en-US" dirty="0">
                <a:solidFill>
                  <a:srgbClr val="BB0032"/>
                </a:solidFill>
              </a:rPr>
              <a:t>UNIVERSITY LIBRARIES</a:t>
            </a:r>
          </a:p>
        </p:txBody>
      </p:sp>
      <p:pic>
        <p:nvPicPr>
          <p:cNvPr id="4" name="Picture 3"/>
          <p:cNvPicPr>
            <a:picLocks noChangeAspect="1"/>
          </p:cNvPicPr>
          <p:nvPr/>
        </p:nvPicPr>
        <p:blipFill>
          <a:blip r:embed="rId3"/>
          <a:stretch>
            <a:fillRect/>
          </a:stretch>
        </p:blipFill>
        <p:spPr>
          <a:xfrm>
            <a:off x="415802" y="147638"/>
            <a:ext cx="1419225" cy="1562100"/>
          </a:xfrm>
          <a:prstGeom prst="rect">
            <a:avLst/>
          </a:prstGeom>
        </p:spPr>
      </p:pic>
      <p:pic>
        <p:nvPicPr>
          <p:cNvPr id="5" name="Picture 4"/>
          <p:cNvPicPr>
            <a:picLocks noChangeAspect="1"/>
          </p:cNvPicPr>
          <p:nvPr/>
        </p:nvPicPr>
        <p:blipFill>
          <a:blip r:embed="rId4"/>
          <a:stretch>
            <a:fillRect/>
          </a:stretch>
        </p:blipFill>
        <p:spPr>
          <a:xfrm>
            <a:off x="2037911" y="147638"/>
            <a:ext cx="1466850" cy="990600"/>
          </a:xfrm>
          <a:prstGeom prst="rect">
            <a:avLst/>
          </a:prstGeom>
        </p:spPr>
      </p:pic>
      <p:pic>
        <p:nvPicPr>
          <p:cNvPr id="6" name="Picture 5"/>
          <p:cNvPicPr>
            <a:picLocks noChangeAspect="1"/>
          </p:cNvPicPr>
          <p:nvPr/>
        </p:nvPicPr>
        <p:blipFill>
          <a:blip r:embed="rId5"/>
          <a:stretch>
            <a:fillRect/>
          </a:stretch>
        </p:blipFill>
        <p:spPr>
          <a:xfrm>
            <a:off x="3875432" y="147638"/>
            <a:ext cx="1447800" cy="2209800"/>
          </a:xfrm>
          <a:prstGeom prst="rect">
            <a:avLst/>
          </a:prstGeom>
        </p:spPr>
      </p:pic>
      <p:pic>
        <p:nvPicPr>
          <p:cNvPr id="7" name="Picture 6"/>
          <p:cNvPicPr>
            <a:picLocks noChangeAspect="1"/>
          </p:cNvPicPr>
          <p:nvPr/>
        </p:nvPicPr>
        <p:blipFill>
          <a:blip r:embed="rId6"/>
          <a:stretch>
            <a:fillRect/>
          </a:stretch>
        </p:blipFill>
        <p:spPr>
          <a:xfrm>
            <a:off x="7412567" y="133350"/>
            <a:ext cx="1409700" cy="2009775"/>
          </a:xfrm>
          <a:prstGeom prst="rect">
            <a:avLst/>
          </a:prstGeom>
        </p:spPr>
      </p:pic>
      <p:pic>
        <p:nvPicPr>
          <p:cNvPr id="9" name="Picture 8"/>
          <p:cNvPicPr>
            <a:picLocks noChangeAspect="1"/>
          </p:cNvPicPr>
          <p:nvPr/>
        </p:nvPicPr>
        <p:blipFill>
          <a:blip r:embed="rId7"/>
          <a:stretch>
            <a:fillRect/>
          </a:stretch>
        </p:blipFill>
        <p:spPr>
          <a:xfrm>
            <a:off x="5742833" y="133350"/>
            <a:ext cx="1362075" cy="1409700"/>
          </a:xfrm>
          <a:prstGeom prst="rect">
            <a:avLst/>
          </a:prstGeom>
        </p:spPr>
      </p:pic>
      <p:pic>
        <p:nvPicPr>
          <p:cNvPr id="10" name="Picture 9"/>
          <p:cNvPicPr>
            <a:picLocks noChangeAspect="1"/>
          </p:cNvPicPr>
          <p:nvPr/>
        </p:nvPicPr>
        <p:blipFill>
          <a:blip r:embed="rId8"/>
          <a:stretch>
            <a:fillRect/>
          </a:stretch>
        </p:blipFill>
        <p:spPr>
          <a:xfrm>
            <a:off x="7479242" y="3687415"/>
            <a:ext cx="1343025" cy="1990725"/>
          </a:xfrm>
          <a:prstGeom prst="rect">
            <a:avLst/>
          </a:prstGeom>
        </p:spPr>
      </p:pic>
      <p:pic>
        <p:nvPicPr>
          <p:cNvPr id="11" name="Picture 10"/>
          <p:cNvPicPr>
            <a:picLocks noChangeAspect="1"/>
          </p:cNvPicPr>
          <p:nvPr/>
        </p:nvPicPr>
        <p:blipFill>
          <a:blip r:embed="rId9"/>
          <a:stretch>
            <a:fillRect/>
          </a:stretch>
        </p:blipFill>
        <p:spPr>
          <a:xfrm>
            <a:off x="5813171" y="1709738"/>
            <a:ext cx="1228725" cy="1638300"/>
          </a:xfrm>
          <a:prstGeom prst="rect">
            <a:avLst/>
          </a:prstGeom>
        </p:spPr>
      </p:pic>
      <p:pic>
        <p:nvPicPr>
          <p:cNvPr id="12" name="Picture 11"/>
          <p:cNvPicPr>
            <a:picLocks noChangeAspect="1"/>
          </p:cNvPicPr>
          <p:nvPr/>
        </p:nvPicPr>
        <p:blipFill>
          <a:blip r:embed="rId10"/>
          <a:stretch>
            <a:fillRect/>
          </a:stretch>
        </p:blipFill>
        <p:spPr>
          <a:xfrm>
            <a:off x="472952" y="1809531"/>
            <a:ext cx="1362075" cy="2019300"/>
          </a:xfrm>
          <a:prstGeom prst="rect">
            <a:avLst/>
          </a:prstGeom>
        </p:spPr>
      </p:pic>
      <p:pic>
        <p:nvPicPr>
          <p:cNvPr id="13" name="Picture 12"/>
          <p:cNvPicPr>
            <a:picLocks noChangeAspect="1"/>
          </p:cNvPicPr>
          <p:nvPr/>
        </p:nvPicPr>
        <p:blipFill>
          <a:blip r:embed="rId11"/>
          <a:stretch>
            <a:fillRect/>
          </a:stretch>
        </p:blipFill>
        <p:spPr>
          <a:xfrm>
            <a:off x="2083052" y="1252538"/>
            <a:ext cx="1476375" cy="1895475"/>
          </a:xfrm>
          <a:prstGeom prst="rect">
            <a:avLst/>
          </a:prstGeom>
        </p:spPr>
      </p:pic>
      <p:pic>
        <p:nvPicPr>
          <p:cNvPr id="14" name="Picture 13"/>
          <p:cNvPicPr>
            <a:picLocks noChangeAspect="1"/>
          </p:cNvPicPr>
          <p:nvPr/>
        </p:nvPicPr>
        <p:blipFill>
          <a:blip r:embed="rId12"/>
          <a:stretch>
            <a:fillRect/>
          </a:stretch>
        </p:blipFill>
        <p:spPr>
          <a:xfrm>
            <a:off x="3992059" y="2468515"/>
            <a:ext cx="1204718" cy="1921318"/>
          </a:xfrm>
          <a:prstGeom prst="rect">
            <a:avLst/>
          </a:prstGeom>
        </p:spPr>
      </p:pic>
      <p:pic>
        <p:nvPicPr>
          <p:cNvPr id="15" name="Picture 14"/>
          <p:cNvPicPr>
            <a:picLocks noChangeAspect="1"/>
          </p:cNvPicPr>
          <p:nvPr/>
        </p:nvPicPr>
        <p:blipFill>
          <a:blip r:embed="rId13"/>
          <a:stretch>
            <a:fillRect/>
          </a:stretch>
        </p:blipFill>
        <p:spPr>
          <a:xfrm>
            <a:off x="7460192" y="2143125"/>
            <a:ext cx="1362075" cy="1495425"/>
          </a:xfrm>
          <a:prstGeom prst="rect">
            <a:avLst/>
          </a:prstGeom>
        </p:spPr>
      </p:pic>
      <p:pic>
        <p:nvPicPr>
          <p:cNvPr id="16" name="Picture 15"/>
          <p:cNvPicPr>
            <a:picLocks noChangeAspect="1"/>
          </p:cNvPicPr>
          <p:nvPr/>
        </p:nvPicPr>
        <p:blipFill>
          <a:blip r:embed="rId14"/>
          <a:stretch>
            <a:fillRect/>
          </a:stretch>
        </p:blipFill>
        <p:spPr>
          <a:xfrm>
            <a:off x="5766018" y="3506457"/>
            <a:ext cx="1409700" cy="1971675"/>
          </a:xfrm>
          <a:prstGeom prst="rect">
            <a:avLst/>
          </a:prstGeom>
        </p:spPr>
      </p:pic>
      <p:pic>
        <p:nvPicPr>
          <p:cNvPr id="17" name="Picture 16"/>
          <p:cNvPicPr>
            <a:picLocks noChangeAspect="1"/>
          </p:cNvPicPr>
          <p:nvPr/>
        </p:nvPicPr>
        <p:blipFill>
          <a:blip r:embed="rId15"/>
          <a:stretch>
            <a:fillRect/>
          </a:stretch>
        </p:blipFill>
        <p:spPr>
          <a:xfrm>
            <a:off x="524702" y="4063697"/>
            <a:ext cx="1428750" cy="1171575"/>
          </a:xfrm>
          <a:prstGeom prst="rect">
            <a:avLst/>
          </a:prstGeom>
        </p:spPr>
      </p:pic>
      <p:pic>
        <p:nvPicPr>
          <p:cNvPr id="6146" name="Picture 2" descr="Photograph of Sherab Che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96234" y="3331210"/>
            <a:ext cx="1050010" cy="1396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850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2991" b="3241"/>
          <a:stretch/>
        </p:blipFill>
        <p:spPr>
          <a:xfrm>
            <a:off x="1752600" y="209550"/>
            <a:ext cx="6105363" cy="4800600"/>
          </a:xfrm>
          <a:prstGeom prst="rect">
            <a:avLst/>
          </a:prstGeom>
        </p:spPr>
      </p:pic>
      <p:sp>
        <p:nvSpPr>
          <p:cNvPr id="4" name="Rectangle 3"/>
          <p:cNvSpPr/>
          <p:nvPr/>
        </p:nvSpPr>
        <p:spPr>
          <a:xfrm>
            <a:off x="6586890" y="4683323"/>
            <a:ext cx="2557110" cy="307777"/>
          </a:xfrm>
          <a:prstGeom prst="rect">
            <a:avLst/>
          </a:prstGeom>
        </p:spPr>
        <p:txBody>
          <a:bodyPr wrap="none">
            <a:spAutoFit/>
          </a:bodyPr>
          <a:lstStyle/>
          <a:p>
            <a:r>
              <a:rPr lang="en-US" dirty="0">
                <a:solidFill>
                  <a:srgbClr val="888888"/>
                </a:solidFill>
                <a:latin typeface="Tahoma" panose="020B0604030504040204" pitchFamily="34" charset="0"/>
              </a:rPr>
              <a:t>Credit: Courtesy of TNS, 2018</a:t>
            </a:r>
            <a:endParaRPr lang="en-US" dirty="0"/>
          </a:p>
        </p:txBody>
      </p:sp>
    </p:spTree>
    <p:extLst>
      <p:ext uri="{BB962C8B-B14F-4D97-AF65-F5344CB8AC3E}">
        <p14:creationId xmlns:p14="http://schemas.microsoft.com/office/powerpoint/2010/main" val="3066765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blind man and eleph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42" y="808486"/>
            <a:ext cx="5402715" cy="396949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p:cNvSpPr txBox="1">
            <a:spLocks/>
          </p:cNvSpPr>
          <p:nvPr/>
        </p:nvSpPr>
        <p:spPr>
          <a:xfrm>
            <a:off x="1828800" y="14080"/>
            <a:ext cx="8659177" cy="381235"/>
          </a:xfrm>
          <a:prstGeom prst="rect">
            <a:avLst/>
          </a:prstGeom>
        </p:spPr>
        <p:txBody>
          <a:bodyPr>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chemeClr val="dk1"/>
              </a:buClr>
              <a:buSzPct val="100000"/>
              <a:buFontTx/>
              <a:buNone/>
              <a:tabLst/>
              <a:defRPr sz="3600" b="0" i="0" u="none" strike="noStrike" cap="none" baseline="0">
                <a:solidFill>
                  <a:srgbClr val="000000"/>
                </a:solidFill>
                <a:latin typeface="Arial"/>
                <a:ea typeface="Arial"/>
                <a:cs typeface="Arial"/>
                <a:sym typeface="Arial"/>
              </a:defRPr>
            </a:lvl1pPr>
          </a:lstStyle>
          <a:p>
            <a:r>
              <a:rPr lang="en-US" sz="3400" dirty="0">
                <a:solidFill>
                  <a:schemeClr val="bg1"/>
                </a:solidFill>
                <a:latin typeface="Century Gothic" panose="020B0502020202020204" pitchFamily="34" charset="0"/>
              </a:rPr>
              <a:t>IDENTITY THE MAIN CONCEPT</a:t>
            </a:r>
            <a:endParaRPr lang="en-US" dirty="0">
              <a:solidFill>
                <a:schemeClr val="bg1"/>
              </a:solidFill>
              <a:latin typeface="Century Gothic" panose="020B0502020202020204" pitchFamily="34" charset="0"/>
              <a:cs typeface="Times New Roman" panose="02020603050405020304" pitchFamily="18" charset="0"/>
            </a:endParaRPr>
          </a:p>
        </p:txBody>
      </p:sp>
      <p:sp>
        <p:nvSpPr>
          <p:cNvPr id="4" name="Title 1"/>
          <p:cNvSpPr txBox="1">
            <a:spLocks/>
          </p:cNvSpPr>
          <p:nvPr/>
        </p:nvSpPr>
        <p:spPr>
          <a:xfrm>
            <a:off x="3352800" y="154658"/>
            <a:ext cx="6286500" cy="544332"/>
          </a:xfrm>
          <a:prstGeom prst="rect">
            <a:avLst/>
          </a:prstGeom>
        </p:spPr>
        <p:txBody>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chemeClr val="dk1"/>
              </a:buClr>
              <a:buSzPct val="100000"/>
              <a:buFontTx/>
              <a:buNone/>
              <a:tabLst/>
              <a:defRPr sz="3600" b="0" i="0" u="none" strike="noStrike" cap="none" baseline="0">
                <a:solidFill>
                  <a:srgbClr val="000000"/>
                </a:solidFill>
                <a:latin typeface="Arial"/>
                <a:ea typeface="Arial"/>
                <a:cs typeface="Arial"/>
                <a:sym typeface="Arial"/>
              </a:defRPr>
            </a:lvl1pPr>
          </a:lstStyle>
          <a:p>
            <a:r>
              <a:rPr lang="en-US" sz="2400" b="1" dirty="0">
                <a:solidFill>
                  <a:schemeClr val="tx1"/>
                </a:solidFill>
                <a:latin typeface="Century Gothic" panose="020B0502020202020204" pitchFamily="34" charset="0"/>
              </a:rPr>
              <a:t>PERCEPTION AND DEFINITIONS FOR</a:t>
            </a:r>
          </a:p>
        </p:txBody>
      </p:sp>
      <p:sp>
        <p:nvSpPr>
          <p:cNvPr id="6" name="Text Placeholder 1">
            <a:extLst>
              <a:ext uri="{FF2B5EF4-FFF2-40B4-BE49-F238E27FC236}">
                <a16:creationId xmlns:a16="http://schemas.microsoft.com/office/drawing/2014/main" id="{79C1D661-D08B-E847-95A3-A360D8FD9240}"/>
              </a:ext>
            </a:extLst>
          </p:cNvPr>
          <p:cNvSpPr txBox="1">
            <a:spLocks/>
          </p:cNvSpPr>
          <p:nvPr/>
        </p:nvSpPr>
        <p:spPr>
          <a:xfrm>
            <a:off x="5857874" y="421593"/>
            <a:ext cx="2834640" cy="1637096"/>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lnSpc>
                <a:spcPct val="300000"/>
              </a:lnSpc>
            </a:pPr>
            <a:r>
              <a:rPr lang="en-US" sz="2400" b="1" dirty="0">
                <a:solidFill>
                  <a:srgbClr val="881D5E"/>
                </a:solidFill>
                <a:latin typeface="Century Gothic" charset="0"/>
                <a:ea typeface="Century Gothic" charset="0"/>
                <a:cs typeface="Century Gothic" charset="0"/>
              </a:rPr>
              <a:t>EQUITY</a:t>
            </a:r>
          </a:p>
          <a:p>
            <a:pPr algn="ctr">
              <a:lnSpc>
                <a:spcPct val="300000"/>
              </a:lnSpc>
            </a:pPr>
            <a:r>
              <a:rPr lang="en-US" sz="2400" b="1" dirty="0">
                <a:solidFill>
                  <a:srgbClr val="881D5E"/>
                </a:solidFill>
                <a:latin typeface="Century Gothic" charset="0"/>
                <a:ea typeface="Century Gothic" charset="0"/>
                <a:cs typeface="Century Gothic" charset="0"/>
              </a:rPr>
              <a:t>DIVERSITY</a:t>
            </a:r>
          </a:p>
          <a:p>
            <a:pPr algn="ctr">
              <a:lnSpc>
                <a:spcPct val="300000"/>
              </a:lnSpc>
            </a:pPr>
            <a:r>
              <a:rPr lang="en-US" sz="2400" b="1" dirty="0">
                <a:solidFill>
                  <a:srgbClr val="881D5E"/>
                </a:solidFill>
                <a:latin typeface="Century Gothic" charset="0"/>
                <a:ea typeface="Century Gothic" charset="0"/>
                <a:cs typeface="Century Gothic" charset="0"/>
              </a:rPr>
              <a:t>INCLUSION</a:t>
            </a:r>
          </a:p>
          <a:p>
            <a:pPr algn="ctr">
              <a:lnSpc>
                <a:spcPct val="300000"/>
              </a:lnSpc>
            </a:pPr>
            <a:r>
              <a:rPr lang="en-US" sz="2400" b="1" dirty="0">
                <a:solidFill>
                  <a:srgbClr val="881D5E"/>
                </a:solidFill>
                <a:latin typeface="Century Gothic" charset="0"/>
                <a:ea typeface="Century Gothic" charset="0"/>
                <a:cs typeface="Century Gothic" charset="0"/>
              </a:rPr>
              <a:t>SOCIAL JUSTICE</a:t>
            </a:r>
          </a:p>
        </p:txBody>
      </p:sp>
    </p:spTree>
    <p:extLst>
      <p:ext uri="{BB962C8B-B14F-4D97-AF65-F5344CB8AC3E}">
        <p14:creationId xmlns:p14="http://schemas.microsoft.com/office/powerpoint/2010/main" val="4343433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blind man and eleph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42" y="808486"/>
            <a:ext cx="5402715" cy="396949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p:cNvSpPr txBox="1">
            <a:spLocks/>
          </p:cNvSpPr>
          <p:nvPr/>
        </p:nvSpPr>
        <p:spPr>
          <a:xfrm>
            <a:off x="1828800" y="14080"/>
            <a:ext cx="8659177" cy="381235"/>
          </a:xfrm>
          <a:prstGeom prst="rect">
            <a:avLst/>
          </a:prstGeom>
        </p:spPr>
        <p:txBody>
          <a:bodyPr>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chemeClr val="dk1"/>
              </a:buClr>
              <a:buSzPct val="100000"/>
              <a:buFontTx/>
              <a:buNone/>
              <a:tabLst/>
              <a:defRPr sz="3600" b="0" i="0" u="none" strike="noStrike" cap="none" baseline="0">
                <a:solidFill>
                  <a:srgbClr val="000000"/>
                </a:solidFill>
                <a:latin typeface="Arial"/>
                <a:ea typeface="Arial"/>
                <a:cs typeface="Arial"/>
                <a:sym typeface="Arial"/>
              </a:defRPr>
            </a:lvl1pPr>
          </a:lstStyle>
          <a:p>
            <a:r>
              <a:rPr lang="en-US" sz="3400" dirty="0">
                <a:solidFill>
                  <a:schemeClr val="bg1"/>
                </a:solidFill>
                <a:latin typeface="Century Gothic" panose="020B0502020202020204" pitchFamily="34" charset="0"/>
              </a:rPr>
              <a:t>IDENTITY THE MAIN CONCEPT</a:t>
            </a:r>
            <a:endParaRPr lang="en-US" dirty="0">
              <a:solidFill>
                <a:schemeClr val="bg1"/>
              </a:solidFill>
              <a:latin typeface="Century Gothic" panose="020B0502020202020204" pitchFamily="34" charset="0"/>
              <a:cs typeface="Times New Roman" panose="02020603050405020304" pitchFamily="18" charset="0"/>
            </a:endParaRPr>
          </a:p>
        </p:txBody>
      </p:sp>
      <p:sp>
        <p:nvSpPr>
          <p:cNvPr id="4" name="Title 1"/>
          <p:cNvSpPr txBox="1">
            <a:spLocks/>
          </p:cNvSpPr>
          <p:nvPr/>
        </p:nvSpPr>
        <p:spPr>
          <a:xfrm>
            <a:off x="3352800" y="154658"/>
            <a:ext cx="6286500" cy="544332"/>
          </a:xfrm>
          <a:prstGeom prst="rect">
            <a:avLst/>
          </a:prstGeom>
        </p:spPr>
        <p:txBody>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chemeClr val="dk1"/>
              </a:buClr>
              <a:buSzPct val="100000"/>
              <a:buFontTx/>
              <a:buNone/>
              <a:tabLst/>
              <a:defRPr sz="3600" b="0" i="0" u="none" strike="noStrike" cap="none" baseline="0">
                <a:solidFill>
                  <a:srgbClr val="000000"/>
                </a:solidFill>
                <a:latin typeface="Arial"/>
                <a:ea typeface="Arial"/>
                <a:cs typeface="Arial"/>
                <a:sym typeface="Arial"/>
              </a:defRPr>
            </a:lvl1pPr>
          </a:lstStyle>
          <a:p>
            <a:r>
              <a:rPr lang="en-US" sz="2400" b="1" dirty="0">
                <a:solidFill>
                  <a:schemeClr val="tx1"/>
                </a:solidFill>
                <a:latin typeface="Century Gothic" panose="020B0502020202020204" pitchFamily="34" charset="0"/>
              </a:rPr>
              <a:t>PERCEPTION AND DEFINITIONS FOR</a:t>
            </a:r>
          </a:p>
        </p:txBody>
      </p:sp>
      <p:sp>
        <p:nvSpPr>
          <p:cNvPr id="6" name="Text Placeholder 1">
            <a:extLst>
              <a:ext uri="{FF2B5EF4-FFF2-40B4-BE49-F238E27FC236}">
                <a16:creationId xmlns:a16="http://schemas.microsoft.com/office/drawing/2014/main" id="{79C1D661-D08B-E847-95A3-A360D8FD9240}"/>
              </a:ext>
            </a:extLst>
          </p:cNvPr>
          <p:cNvSpPr txBox="1">
            <a:spLocks/>
          </p:cNvSpPr>
          <p:nvPr/>
        </p:nvSpPr>
        <p:spPr>
          <a:xfrm>
            <a:off x="5916454" y="361936"/>
            <a:ext cx="2834640" cy="1637096"/>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lnSpc>
                <a:spcPct val="300000"/>
              </a:lnSpc>
            </a:pPr>
            <a:r>
              <a:rPr lang="en-US" sz="2400" b="1" dirty="0">
                <a:solidFill>
                  <a:srgbClr val="881D5E"/>
                </a:solidFill>
                <a:latin typeface="Century Gothic" charset="0"/>
              </a:rPr>
              <a:t>EQUITY</a:t>
            </a:r>
            <a:endParaRPr lang="en-US" dirty="0">
              <a:solidFill>
                <a:srgbClr val="595959"/>
              </a:solidFill>
              <a:latin typeface="Oswald"/>
            </a:endParaRPr>
          </a:p>
          <a:p>
            <a:pPr algn="ctr">
              <a:lnSpc>
                <a:spcPct val="300000"/>
              </a:lnSpc>
            </a:pPr>
            <a:r>
              <a:rPr lang="en-US" b="1" dirty="0">
                <a:solidFill>
                  <a:srgbClr val="FF206E"/>
                </a:solidFill>
                <a:latin typeface="Century Gothic" charset="0"/>
              </a:rPr>
              <a:t>DIVERSITY</a:t>
            </a:r>
            <a:endParaRPr lang="en-US" dirty="0"/>
          </a:p>
          <a:p>
            <a:pPr algn="ctr">
              <a:lnSpc>
                <a:spcPct val="250000"/>
              </a:lnSpc>
            </a:pPr>
            <a:r>
              <a:rPr lang="en-US" sz="2400" b="1" dirty="0">
                <a:solidFill>
                  <a:srgbClr val="881D5E"/>
                </a:solidFill>
                <a:latin typeface="Century Gothic" charset="0"/>
                <a:ea typeface="Century Gothic" charset="0"/>
                <a:cs typeface="Century Gothic" charset="0"/>
              </a:rPr>
              <a:t>INCLUSION</a:t>
            </a:r>
          </a:p>
          <a:p>
            <a:pPr algn="ctr">
              <a:lnSpc>
                <a:spcPct val="250000"/>
              </a:lnSpc>
            </a:pPr>
            <a:r>
              <a:rPr lang="en-US" sz="2400" b="1" dirty="0">
                <a:solidFill>
                  <a:srgbClr val="881D5E"/>
                </a:solidFill>
                <a:latin typeface="Century Gothic" charset="0"/>
                <a:ea typeface="Century Gothic" charset="0"/>
                <a:cs typeface="Century Gothic" charset="0"/>
              </a:rPr>
              <a:t>SOCIAL JUSTICE</a:t>
            </a:r>
          </a:p>
        </p:txBody>
      </p:sp>
    </p:spTree>
    <p:extLst>
      <p:ext uri="{BB962C8B-B14F-4D97-AF65-F5344CB8AC3E}">
        <p14:creationId xmlns:p14="http://schemas.microsoft.com/office/powerpoint/2010/main" val="28304878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1828800" y="14080"/>
            <a:ext cx="8659177" cy="381235"/>
          </a:xfrm>
          <a:prstGeom prst="rect">
            <a:avLst/>
          </a:prstGeom>
        </p:spPr>
        <p:txBody>
          <a:bodyPr>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chemeClr val="dk1"/>
              </a:buClr>
              <a:buSzPct val="100000"/>
              <a:buFontTx/>
              <a:buNone/>
              <a:tabLst/>
              <a:defRPr sz="3600" b="0" i="0" u="none" strike="noStrike" cap="none" baseline="0">
                <a:solidFill>
                  <a:srgbClr val="000000"/>
                </a:solidFill>
                <a:latin typeface="Arial"/>
                <a:ea typeface="Arial"/>
                <a:cs typeface="Arial"/>
                <a:sym typeface="Arial"/>
              </a:defRPr>
            </a:lvl1pPr>
          </a:lstStyle>
          <a:p>
            <a:r>
              <a:rPr lang="en-US" sz="3400" dirty="0">
                <a:solidFill>
                  <a:schemeClr val="bg1"/>
                </a:solidFill>
                <a:latin typeface="Century Gothic" panose="020B0502020202020204" pitchFamily="34" charset="0"/>
              </a:rPr>
              <a:t>IDENTITY THE MAIN CONCEPT</a:t>
            </a:r>
            <a:endParaRPr lang="en-US" dirty="0">
              <a:solidFill>
                <a:schemeClr val="bg1"/>
              </a:solidFill>
              <a:latin typeface="Century Gothic" panose="020B0502020202020204" pitchFamily="34" charset="0"/>
              <a:cs typeface="Times New Roman" panose="02020603050405020304" pitchFamily="18" charset="0"/>
            </a:endParaRPr>
          </a:p>
        </p:txBody>
      </p:sp>
      <p:pic>
        <p:nvPicPr>
          <p:cNvPr id="512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85357"/>
            <a:ext cx="4250245" cy="5058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5250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6D0009-1E39-034C-BBA6-25B9CA9151E9}"/>
              </a:ext>
            </a:extLst>
          </p:cNvPr>
          <p:cNvPicPr>
            <a:picLocks noChangeAspect="1"/>
          </p:cNvPicPr>
          <p:nvPr/>
        </p:nvPicPr>
        <p:blipFill rotWithShape="1">
          <a:blip r:embed="rId3"/>
          <a:srcRect b="24012"/>
          <a:stretch/>
        </p:blipFill>
        <p:spPr>
          <a:xfrm>
            <a:off x="2514600" y="-35092"/>
            <a:ext cx="6629400" cy="5028222"/>
          </a:xfrm>
          <a:prstGeom prst="rect">
            <a:avLst/>
          </a:prstGeom>
        </p:spPr>
      </p:pic>
      <p:sp>
        <p:nvSpPr>
          <p:cNvPr id="7" name="Text Placeholder 1">
            <a:extLst>
              <a:ext uri="{FF2B5EF4-FFF2-40B4-BE49-F238E27FC236}">
                <a16:creationId xmlns:a16="http://schemas.microsoft.com/office/drawing/2014/main" id="{C9BFED29-0F80-474E-AC85-051EA4900CED}"/>
              </a:ext>
            </a:extLst>
          </p:cNvPr>
          <p:cNvSpPr txBox="1">
            <a:spLocks/>
          </p:cNvSpPr>
          <p:nvPr/>
        </p:nvSpPr>
        <p:spPr>
          <a:xfrm>
            <a:off x="-76200" y="361950"/>
            <a:ext cx="2377440" cy="3459800"/>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Century Gothic" charset="0"/>
                <a:ea typeface="Century Gothic" charset="0"/>
                <a:cs typeface="Century Gothic" charset="0"/>
              </a:rPr>
              <a:t>OBJECTIVE</a:t>
            </a:r>
          </a:p>
        </p:txBody>
      </p:sp>
      <p:sp>
        <p:nvSpPr>
          <p:cNvPr id="2" name="TextBox 1"/>
          <p:cNvSpPr txBox="1"/>
          <p:nvPr/>
        </p:nvSpPr>
        <p:spPr>
          <a:xfrm>
            <a:off x="228600" y="1654100"/>
            <a:ext cx="2362200" cy="1384995"/>
          </a:xfrm>
          <a:prstGeom prst="rect">
            <a:avLst/>
          </a:prstGeom>
          <a:noFill/>
        </p:spPr>
        <p:txBody>
          <a:bodyPr wrap="square" rtlCol="0">
            <a:spAutoFit/>
          </a:bodyPr>
          <a:lstStyle/>
          <a:p>
            <a:pPr algn="ctr"/>
            <a:r>
              <a:rPr lang="en-US" sz="2800" dirty="0">
                <a:solidFill>
                  <a:srgbClr val="FF206E"/>
                </a:solidFill>
                <a:latin typeface="+mj-lt"/>
              </a:rPr>
              <a:t>Library work with EDI in mind</a:t>
            </a:r>
          </a:p>
        </p:txBody>
      </p:sp>
    </p:spTree>
    <p:extLst>
      <p:ext uri="{BB962C8B-B14F-4D97-AF65-F5344CB8AC3E}">
        <p14:creationId xmlns:p14="http://schemas.microsoft.com/office/powerpoint/2010/main" val="10340808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1828800" y="14080"/>
            <a:ext cx="8659177" cy="381235"/>
          </a:xfrm>
          <a:prstGeom prst="rect">
            <a:avLst/>
          </a:prstGeom>
        </p:spPr>
        <p:txBody>
          <a:bodyPr>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chemeClr val="dk1"/>
              </a:buClr>
              <a:buSzPct val="100000"/>
              <a:buFontTx/>
              <a:buNone/>
              <a:tabLst/>
              <a:defRPr sz="3600" b="0" i="0" u="none" strike="noStrike" cap="none" baseline="0">
                <a:solidFill>
                  <a:srgbClr val="000000"/>
                </a:solidFill>
                <a:latin typeface="Arial"/>
                <a:ea typeface="Arial"/>
                <a:cs typeface="Arial"/>
                <a:sym typeface="Arial"/>
              </a:defRPr>
            </a:lvl1pPr>
          </a:lstStyle>
          <a:p>
            <a:r>
              <a:rPr lang="en-US" sz="3400" dirty="0">
                <a:solidFill>
                  <a:schemeClr val="bg1"/>
                </a:solidFill>
                <a:latin typeface="Century Gothic" panose="020B0502020202020204" pitchFamily="34" charset="0"/>
              </a:rPr>
              <a:t>IDENTITY THE MAIN CONCEPT</a:t>
            </a:r>
            <a:endParaRPr lang="en-US" dirty="0">
              <a:solidFill>
                <a:schemeClr val="bg1"/>
              </a:solidFill>
              <a:latin typeface="Century Gothic" panose="020B0502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38D512B1-E7E7-7142-9C37-6404403E0127}"/>
              </a:ext>
            </a:extLst>
          </p:cNvPr>
          <p:cNvPicPr>
            <a:picLocks noChangeAspect="1"/>
          </p:cNvPicPr>
          <p:nvPr/>
        </p:nvPicPr>
        <p:blipFill rotWithShape="1">
          <a:blip r:embed="rId3"/>
          <a:srcRect l="3248" r="265" b="30741"/>
          <a:stretch/>
        </p:blipFill>
        <p:spPr>
          <a:xfrm>
            <a:off x="276294" y="1197840"/>
            <a:ext cx="5533667" cy="2667000"/>
          </a:xfrm>
          <a:prstGeom prst="rect">
            <a:avLst/>
          </a:prstGeom>
        </p:spPr>
      </p:pic>
      <p:sp>
        <p:nvSpPr>
          <p:cNvPr id="6" name="Text Placeholder 1">
            <a:extLst>
              <a:ext uri="{FF2B5EF4-FFF2-40B4-BE49-F238E27FC236}">
                <a16:creationId xmlns:a16="http://schemas.microsoft.com/office/drawing/2014/main" id="{79C1D661-D08B-E847-95A3-A360D8FD9240}"/>
              </a:ext>
            </a:extLst>
          </p:cNvPr>
          <p:cNvSpPr txBox="1">
            <a:spLocks/>
          </p:cNvSpPr>
          <p:nvPr/>
        </p:nvSpPr>
        <p:spPr>
          <a:xfrm>
            <a:off x="5867400" y="1666875"/>
            <a:ext cx="4572000" cy="1143000"/>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l">
              <a:lnSpc>
                <a:spcPct val="300000"/>
              </a:lnSpc>
            </a:pPr>
            <a:r>
              <a:rPr lang="en-US" sz="4400" b="1" dirty="0">
                <a:solidFill>
                  <a:srgbClr val="881D5E"/>
                </a:solidFill>
                <a:latin typeface="Century Gothic" charset="0"/>
                <a:ea typeface="Century Gothic" charset="0"/>
                <a:cs typeface="Century Gothic" charset="0"/>
              </a:rPr>
              <a:t>To Diversity</a:t>
            </a:r>
          </a:p>
        </p:txBody>
      </p:sp>
    </p:spTree>
    <p:extLst>
      <p:ext uri="{BB962C8B-B14F-4D97-AF65-F5344CB8AC3E}">
        <p14:creationId xmlns:p14="http://schemas.microsoft.com/office/powerpoint/2010/main" val="16186762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9F307-54D6-A548-85E4-EEB1A8427F84}"/>
              </a:ext>
            </a:extLst>
          </p:cNvPr>
          <p:cNvPicPr>
            <a:picLocks noChangeAspect="1"/>
          </p:cNvPicPr>
          <p:nvPr/>
        </p:nvPicPr>
        <p:blipFill rotWithShape="1">
          <a:blip r:embed="rId3"/>
          <a:srcRect b="35185"/>
          <a:stretch/>
        </p:blipFill>
        <p:spPr>
          <a:xfrm>
            <a:off x="2590800" y="285750"/>
            <a:ext cx="6352047" cy="4419600"/>
          </a:xfrm>
          <a:prstGeom prst="rect">
            <a:avLst/>
          </a:prstGeom>
        </p:spPr>
      </p:pic>
      <p:sp>
        <p:nvSpPr>
          <p:cNvPr id="4" name="Title 3">
            <a:extLst>
              <a:ext uri="{FF2B5EF4-FFF2-40B4-BE49-F238E27FC236}">
                <a16:creationId xmlns:a16="http://schemas.microsoft.com/office/drawing/2014/main" id="{87CB04FF-9378-D942-976B-1E4F79DDD613}"/>
              </a:ext>
            </a:extLst>
          </p:cNvPr>
          <p:cNvSpPr>
            <a:spLocks noGrp="1"/>
          </p:cNvSpPr>
          <p:nvPr>
            <p:ph type="title"/>
          </p:nvPr>
        </p:nvSpPr>
        <p:spPr>
          <a:xfrm>
            <a:off x="152400" y="1123950"/>
            <a:ext cx="8520600" cy="841800"/>
          </a:xfrm>
        </p:spPr>
        <p:txBody>
          <a:bodyPr/>
          <a:lstStyle/>
          <a:p>
            <a:pPr algn="l"/>
            <a:r>
              <a:rPr lang="en-US" sz="4400" dirty="0">
                <a:solidFill>
                  <a:srgbClr val="BE1900"/>
                </a:solidFill>
              </a:rPr>
              <a:t>Inclusion</a:t>
            </a:r>
          </a:p>
        </p:txBody>
      </p:sp>
    </p:spTree>
    <p:extLst>
      <p:ext uri="{BB962C8B-B14F-4D97-AF65-F5344CB8AC3E}">
        <p14:creationId xmlns:p14="http://schemas.microsoft.com/office/powerpoint/2010/main" val="1331968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7798F6-DA80-B042-AC9C-10AA2614D857}"/>
              </a:ext>
            </a:extLst>
          </p:cNvPr>
          <p:cNvPicPr>
            <a:picLocks noChangeAspect="1"/>
          </p:cNvPicPr>
          <p:nvPr/>
        </p:nvPicPr>
        <p:blipFill>
          <a:blip r:embed="rId3"/>
          <a:stretch>
            <a:fillRect/>
          </a:stretch>
        </p:blipFill>
        <p:spPr>
          <a:xfrm>
            <a:off x="762000" y="-247650"/>
            <a:ext cx="7938247" cy="5867400"/>
          </a:xfrm>
          <a:prstGeom prst="rect">
            <a:avLst/>
          </a:prstGeom>
        </p:spPr>
      </p:pic>
    </p:spTree>
    <p:extLst>
      <p:ext uri="{BB962C8B-B14F-4D97-AF65-F5344CB8AC3E}">
        <p14:creationId xmlns:p14="http://schemas.microsoft.com/office/powerpoint/2010/main" val="30268743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CB04FF-9378-D942-976B-1E4F79DDD613}"/>
              </a:ext>
            </a:extLst>
          </p:cNvPr>
          <p:cNvSpPr>
            <a:spLocks noGrp="1"/>
          </p:cNvSpPr>
          <p:nvPr>
            <p:ph type="title"/>
          </p:nvPr>
        </p:nvSpPr>
        <p:spPr>
          <a:xfrm>
            <a:off x="152400" y="1123950"/>
            <a:ext cx="8520600" cy="841800"/>
          </a:xfrm>
        </p:spPr>
        <p:txBody>
          <a:bodyPr/>
          <a:lstStyle/>
          <a:p>
            <a:pPr algn="l"/>
            <a:r>
              <a:rPr lang="en-US" sz="4400" dirty="0">
                <a:solidFill>
                  <a:srgbClr val="BE1900"/>
                </a:solidFill>
              </a:rPr>
              <a:t>Inclusion</a:t>
            </a:r>
          </a:p>
        </p:txBody>
      </p:sp>
      <p:pic>
        <p:nvPicPr>
          <p:cNvPr id="717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38150"/>
            <a:ext cx="6234600" cy="4211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9832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F6481F-073B-2741-9C4A-AA7956749FFC}"/>
              </a:ext>
            </a:extLst>
          </p:cNvPr>
          <p:cNvPicPr>
            <a:picLocks noChangeAspect="1"/>
          </p:cNvPicPr>
          <p:nvPr/>
        </p:nvPicPr>
        <p:blipFill rotWithShape="1">
          <a:blip r:embed="rId3"/>
          <a:srcRect r="6278"/>
          <a:stretch/>
        </p:blipFill>
        <p:spPr>
          <a:xfrm>
            <a:off x="1981200" y="-762"/>
            <a:ext cx="4387164" cy="5234416"/>
          </a:xfrm>
          <a:prstGeom prst="rect">
            <a:avLst/>
          </a:prstGeom>
        </p:spPr>
      </p:pic>
    </p:spTree>
    <p:extLst>
      <p:ext uri="{BB962C8B-B14F-4D97-AF65-F5344CB8AC3E}">
        <p14:creationId xmlns:p14="http://schemas.microsoft.com/office/powerpoint/2010/main" val="25021168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 name="image23.jpg" descr="http://thumbs.media.smithsonianmag.com/filer/phenomenon_hidden_landscapes_01_963x.jpg__1072x0_q85_upscale.jpg"/>
          <p:cNvPicPr>
            <a:picLocks noChangeAspect="1"/>
          </p:cNvPicPr>
          <p:nvPr/>
        </p:nvPicPr>
        <p:blipFill>
          <a:blip r:embed="rId3">
            <a:extLst/>
          </a:blip>
          <a:stretch>
            <a:fillRect/>
          </a:stretch>
        </p:blipFill>
        <p:spPr>
          <a:xfrm>
            <a:off x="940390" y="90056"/>
            <a:ext cx="7441610" cy="4963388"/>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p:cNvSpPr>
          <p:nvPr>
            <p:ph type="title"/>
          </p:nvPr>
        </p:nvSpPr>
        <p:spPr>
          <a:xfrm>
            <a:off x="311699" y="445025"/>
            <a:ext cx="8520602" cy="572702"/>
          </a:xfrm>
          <a:prstGeom prst="rect">
            <a:avLst/>
          </a:prstGeom>
        </p:spPr>
        <p:txBody>
          <a:bodyPr/>
          <a:lstStyle/>
          <a:p>
            <a:pPr defTabSz="850391">
              <a:defRPr sz="2511"/>
            </a:pPr>
            <a:endParaRPr/>
          </a:p>
        </p:txBody>
      </p:sp>
      <p:pic>
        <p:nvPicPr>
          <p:cNvPr id="469" name="image24.jpg" descr="http://thumbs.media.smithsonianmag.com/filer/phenomenon_hidden_landscapes_02_963x.jpg__1072x0_q85_upscale.jpg"/>
          <p:cNvPicPr>
            <a:picLocks noChangeAspect="1"/>
          </p:cNvPicPr>
          <p:nvPr/>
        </p:nvPicPr>
        <p:blipFill>
          <a:blip r:embed="rId3">
            <a:extLst/>
          </a:blip>
          <a:stretch>
            <a:fillRect/>
          </a:stretch>
        </p:blipFill>
        <p:spPr>
          <a:xfrm>
            <a:off x="948368" y="93151"/>
            <a:ext cx="7432329" cy="4957198"/>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 name="image25.jpg" descr="http://thumbs.media.smithsonianmag.com/filer/phenomenon_hidden_landscapes_04_963x.jpg__1072x0_q85_upscale.jpg"/>
          <p:cNvPicPr>
            <a:picLocks noChangeAspect="1"/>
          </p:cNvPicPr>
          <p:nvPr/>
        </p:nvPicPr>
        <p:blipFill>
          <a:blip r:embed="rId3">
            <a:extLst/>
          </a:blip>
          <a:stretch>
            <a:fillRect/>
          </a:stretch>
        </p:blipFill>
        <p:spPr>
          <a:xfrm>
            <a:off x="935890" y="140153"/>
            <a:ext cx="7625968" cy="5086351"/>
          </a:xfrm>
          <a:prstGeom prst="rect">
            <a:avLst/>
          </a:prstGeom>
          <a:ln w="12700">
            <a:miter lim="400000"/>
          </a:ln>
        </p:spPr>
      </p:pic>
      <p:sp>
        <p:nvSpPr>
          <p:cNvPr id="474" name="Shape 474"/>
          <p:cNvSpPr>
            <a:spLocks noGrp="1"/>
          </p:cNvSpPr>
          <p:nvPr>
            <p:ph type="title"/>
          </p:nvPr>
        </p:nvSpPr>
        <p:spPr>
          <a:xfrm>
            <a:off x="311699" y="445025"/>
            <a:ext cx="8520602" cy="572702"/>
          </a:xfrm>
          <a:prstGeom prst="rect">
            <a:avLst/>
          </a:prstGeom>
        </p:spPr>
        <p:txBody>
          <a:bodyPr/>
          <a:lstStyle/>
          <a:p>
            <a:pPr defTabSz="850391">
              <a:defRPr sz="2511"/>
            </a:pPr>
            <a:endParaRP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p:cNvSpPr>
          <p:nvPr>
            <p:ph type="title"/>
          </p:nvPr>
        </p:nvSpPr>
        <p:spPr>
          <a:xfrm>
            <a:off x="311699" y="445025"/>
            <a:ext cx="8520602" cy="572702"/>
          </a:xfrm>
          <a:prstGeom prst="rect">
            <a:avLst/>
          </a:prstGeom>
        </p:spPr>
        <p:txBody>
          <a:bodyPr/>
          <a:lstStyle/>
          <a:p>
            <a:pPr defTabSz="850391">
              <a:defRPr sz="2511"/>
            </a:pPr>
            <a:endParaRPr/>
          </a:p>
        </p:txBody>
      </p:sp>
      <p:pic>
        <p:nvPicPr>
          <p:cNvPr id="479" name="image26.jpg" descr="http://thumbs.media.smithsonianmag.com/filer/phenomenon_hidden_landscapes_03_963x.jpg__1072x0_q85_upscale.jpg"/>
          <p:cNvPicPr>
            <a:picLocks noChangeAspect="1"/>
          </p:cNvPicPr>
          <p:nvPr/>
        </p:nvPicPr>
        <p:blipFill>
          <a:blip r:embed="rId3">
            <a:extLst/>
          </a:blip>
          <a:stretch>
            <a:fillRect/>
          </a:stretch>
        </p:blipFill>
        <p:spPr>
          <a:xfrm>
            <a:off x="935570" y="91676"/>
            <a:ext cx="7848601" cy="5234842"/>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9AF9B2-163D-FE46-BD63-9CD3F6A66008}"/>
              </a:ext>
            </a:extLst>
          </p:cNvPr>
          <p:cNvSpPr>
            <a:spLocks noGrp="1"/>
          </p:cNvSpPr>
          <p:nvPr>
            <p:ph type="body" sz="quarter" idx="13"/>
          </p:nvPr>
        </p:nvSpPr>
        <p:spPr>
          <a:xfrm>
            <a:off x="0" y="895350"/>
            <a:ext cx="3463175" cy="3459800"/>
          </a:xfrm>
        </p:spPr>
        <p:txBody>
          <a:bodyPr/>
          <a:lstStyle/>
          <a:p>
            <a:pPr algn="ctr"/>
            <a:r>
              <a:rPr lang="en-US" dirty="0">
                <a:solidFill>
                  <a:srgbClr val="BE1900"/>
                </a:solidFill>
              </a:rPr>
              <a:t>Cultural Intelligence</a:t>
            </a:r>
          </a:p>
        </p:txBody>
      </p:sp>
      <p:sp>
        <p:nvSpPr>
          <p:cNvPr id="3" name="Text Placeholder 1">
            <a:extLst>
              <a:ext uri="{FF2B5EF4-FFF2-40B4-BE49-F238E27FC236}">
                <a16:creationId xmlns:a16="http://schemas.microsoft.com/office/drawing/2014/main" id="{60BBDE97-D1F3-D241-AEB4-A473579F622A}"/>
              </a:ext>
            </a:extLst>
          </p:cNvPr>
          <p:cNvSpPr txBox="1">
            <a:spLocks/>
          </p:cNvSpPr>
          <p:nvPr/>
        </p:nvSpPr>
        <p:spPr>
          <a:xfrm>
            <a:off x="3276600" y="438150"/>
            <a:ext cx="5867400" cy="40694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R="0" lvl="0" algn="r" rtl="0">
              <a:lnSpc>
                <a:spcPct val="115000"/>
              </a:lnSpc>
              <a:spcBef>
                <a:spcPts val="0"/>
              </a:spcBef>
              <a:spcAft>
                <a:spcPts val="1600"/>
              </a:spcAft>
              <a:buClr>
                <a:schemeClr val="dk2"/>
              </a:buClr>
              <a:buSzPct val="100000"/>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15000"/>
              </a:lnSpc>
              <a:spcBef>
                <a:spcPts val="0"/>
              </a:spcBef>
              <a:spcAft>
                <a:spcPts val="1600"/>
              </a:spcAft>
              <a:buClr>
                <a:schemeClr val="dk2"/>
              </a:buClr>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15000"/>
              </a:lnSpc>
              <a:spcBef>
                <a:spcPts val="0"/>
              </a:spcBef>
              <a:spcAft>
                <a:spcPts val="1600"/>
              </a:spcAft>
              <a:buClr>
                <a:schemeClr val="dk2"/>
              </a:buClr>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pPr marL="571500" indent="-571500" algn="l">
              <a:buFont typeface="Arial" panose="020B0604020202020204" pitchFamily="34" charset="0"/>
              <a:buChar char="•"/>
            </a:pPr>
            <a:r>
              <a:rPr lang="en-US" sz="2800" dirty="0"/>
              <a:t>The </a:t>
            </a:r>
            <a:r>
              <a:rPr lang="en-US" sz="2800" i="1" dirty="0">
                <a:solidFill>
                  <a:srgbClr val="BE1900"/>
                </a:solidFill>
              </a:rPr>
              <a:t>knowledge</a:t>
            </a:r>
            <a:r>
              <a:rPr lang="en-US" sz="2800" dirty="0">
                <a:solidFill>
                  <a:srgbClr val="BE1900"/>
                </a:solidFill>
              </a:rPr>
              <a:t> </a:t>
            </a:r>
            <a:r>
              <a:rPr lang="en-US" sz="2800" dirty="0"/>
              <a:t>to understand cross-cultural phenomena.</a:t>
            </a:r>
          </a:p>
          <a:p>
            <a:pPr marL="571500" indent="-571500" algn="l">
              <a:buFont typeface="Arial" panose="020B0604020202020204" pitchFamily="34" charset="0"/>
              <a:buChar char="•"/>
            </a:pPr>
            <a:r>
              <a:rPr lang="en-US" sz="2800" dirty="0"/>
              <a:t>The </a:t>
            </a:r>
            <a:r>
              <a:rPr lang="en-US" sz="2800" i="1" dirty="0">
                <a:solidFill>
                  <a:srgbClr val="BE1900"/>
                </a:solidFill>
              </a:rPr>
              <a:t>mindfulness</a:t>
            </a:r>
            <a:r>
              <a:rPr lang="en-US" sz="2800" dirty="0"/>
              <a:t> to observe and interpret particular situations</a:t>
            </a:r>
          </a:p>
          <a:p>
            <a:pPr marL="571500" indent="-571500" algn="l">
              <a:buFont typeface="Arial" panose="020B0604020202020204" pitchFamily="34" charset="0"/>
              <a:buChar char="•"/>
            </a:pPr>
            <a:r>
              <a:rPr lang="en-US" sz="2800" dirty="0"/>
              <a:t>The </a:t>
            </a:r>
            <a:r>
              <a:rPr lang="en-US" sz="2800" i="1" dirty="0">
                <a:solidFill>
                  <a:srgbClr val="BE1900"/>
                </a:solidFill>
              </a:rPr>
              <a:t>skills</a:t>
            </a:r>
            <a:r>
              <a:rPr lang="en-US" sz="2800" i="1" dirty="0"/>
              <a:t> </a:t>
            </a:r>
            <a:r>
              <a:rPr lang="en-US" sz="2800" dirty="0"/>
              <a:t>required to adapt </a:t>
            </a:r>
            <a:r>
              <a:rPr lang="en-US" sz="2800" i="1" dirty="0"/>
              <a:t>behavior</a:t>
            </a:r>
            <a:r>
              <a:rPr lang="en-US" sz="2800" dirty="0"/>
              <a:t> to act appropriately in a range of situations.</a:t>
            </a:r>
          </a:p>
        </p:txBody>
      </p:sp>
    </p:spTree>
    <p:extLst>
      <p:ext uri="{BB962C8B-B14F-4D97-AF65-F5344CB8AC3E}">
        <p14:creationId xmlns:p14="http://schemas.microsoft.com/office/powerpoint/2010/main" val="10973776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2B62E-946D-BE4E-943B-13CEF7B93989}"/>
              </a:ext>
            </a:extLst>
          </p:cNvPr>
          <p:cNvPicPr>
            <a:picLocks noChangeAspect="1"/>
          </p:cNvPicPr>
          <p:nvPr/>
        </p:nvPicPr>
        <p:blipFill>
          <a:blip r:embed="rId2"/>
          <a:stretch>
            <a:fillRect/>
          </a:stretch>
        </p:blipFill>
        <p:spPr>
          <a:xfrm>
            <a:off x="810724" y="451544"/>
            <a:ext cx="3192317" cy="1586806"/>
          </a:xfrm>
          <a:prstGeom prst="rect">
            <a:avLst/>
          </a:prstGeom>
        </p:spPr>
      </p:pic>
      <p:pic>
        <p:nvPicPr>
          <p:cNvPr id="5" name="Picture 4">
            <a:extLst>
              <a:ext uri="{FF2B5EF4-FFF2-40B4-BE49-F238E27FC236}">
                <a16:creationId xmlns:a16="http://schemas.microsoft.com/office/drawing/2014/main" id="{647D3744-D826-2B4B-BB43-61512C4C3511}"/>
              </a:ext>
            </a:extLst>
          </p:cNvPr>
          <p:cNvPicPr>
            <a:picLocks noChangeAspect="1"/>
          </p:cNvPicPr>
          <p:nvPr/>
        </p:nvPicPr>
        <p:blipFill>
          <a:blip r:embed="rId3"/>
          <a:stretch>
            <a:fillRect/>
          </a:stretch>
        </p:blipFill>
        <p:spPr>
          <a:xfrm>
            <a:off x="3439161" y="1657350"/>
            <a:ext cx="3403600" cy="2552700"/>
          </a:xfrm>
          <a:prstGeom prst="rect">
            <a:avLst/>
          </a:prstGeom>
        </p:spPr>
      </p:pic>
      <p:pic>
        <p:nvPicPr>
          <p:cNvPr id="7" name="Picture 6">
            <a:extLst>
              <a:ext uri="{FF2B5EF4-FFF2-40B4-BE49-F238E27FC236}">
                <a16:creationId xmlns:a16="http://schemas.microsoft.com/office/drawing/2014/main" id="{0508C15D-F3FE-F44F-8373-1DDC01DA7D33}"/>
              </a:ext>
            </a:extLst>
          </p:cNvPr>
          <p:cNvPicPr>
            <a:picLocks noChangeAspect="1"/>
          </p:cNvPicPr>
          <p:nvPr/>
        </p:nvPicPr>
        <p:blipFill>
          <a:blip r:embed="rId4"/>
          <a:stretch>
            <a:fillRect/>
          </a:stretch>
        </p:blipFill>
        <p:spPr>
          <a:xfrm>
            <a:off x="457200" y="2236471"/>
            <a:ext cx="3403600" cy="2552700"/>
          </a:xfrm>
          <a:prstGeom prst="rect">
            <a:avLst/>
          </a:prstGeom>
        </p:spPr>
      </p:pic>
      <p:pic>
        <p:nvPicPr>
          <p:cNvPr id="9" name="Picture 8">
            <a:extLst>
              <a:ext uri="{FF2B5EF4-FFF2-40B4-BE49-F238E27FC236}">
                <a16:creationId xmlns:a16="http://schemas.microsoft.com/office/drawing/2014/main" id="{9ACDC818-5BCD-0947-9352-DA971D824824}"/>
              </a:ext>
            </a:extLst>
          </p:cNvPr>
          <p:cNvPicPr>
            <a:picLocks noChangeAspect="1"/>
          </p:cNvPicPr>
          <p:nvPr/>
        </p:nvPicPr>
        <p:blipFill>
          <a:blip r:embed="rId5"/>
          <a:stretch>
            <a:fillRect/>
          </a:stretch>
        </p:blipFill>
        <p:spPr>
          <a:xfrm>
            <a:off x="5317662" y="228600"/>
            <a:ext cx="2343150" cy="2343150"/>
          </a:xfrm>
          <a:prstGeom prst="rect">
            <a:avLst/>
          </a:prstGeom>
        </p:spPr>
      </p:pic>
      <p:pic>
        <p:nvPicPr>
          <p:cNvPr id="12" name="Picture 11">
            <a:extLst>
              <a:ext uri="{FF2B5EF4-FFF2-40B4-BE49-F238E27FC236}">
                <a16:creationId xmlns:a16="http://schemas.microsoft.com/office/drawing/2014/main" id="{51496075-9A23-E34F-85BF-B010F16E933C}"/>
              </a:ext>
            </a:extLst>
          </p:cNvPr>
          <p:cNvPicPr>
            <a:picLocks noChangeAspect="1"/>
          </p:cNvPicPr>
          <p:nvPr/>
        </p:nvPicPr>
        <p:blipFill>
          <a:blip r:embed="rId6"/>
          <a:stretch>
            <a:fillRect/>
          </a:stretch>
        </p:blipFill>
        <p:spPr>
          <a:xfrm>
            <a:off x="6502188" y="3131532"/>
            <a:ext cx="2317248" cy="1737936"/>
          </a:xfrm>
          <a:prstGeom prst="rect">
            <a:avLst/>
          </a:prstGeom>
        </p:spPr>
      </p:pic>
    </p:spTree>
    <p:extLst>
      <p:ext uri="{BB962C8B-B14F-4D97-AF65-F5344CB8AC3E}">
        <p14:creationId xmlns:p14="http://schemas.microsoft.com/office/powerpoint/2010/main" val="16826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171E54-9469-7041-A377-69D3FAF5ACB4}"/>
              </a:ext>
            </a:extLst>
          </p:cNvPr>
          <p:cNvPicPr>
            <a:picLocks noChangeAspect="1"/>
          </p:cNvPicPr>
          <p:nvPr/>
        </p:nvPicPr>
        <p:blipFill>
          <a:blip r:embed="rId3"/>
          <a:stretch>
            <a:fillRect/>
          </a:stretch>
        </p:blipFill>
        <p:spPr>
          <a:xfrm>
            <a:off x="3962400" y="361950"/>
            <a:ext cx="4492250" cy="4432353"/>
          </a:xfrm>
          <a:prstGeom prst="rect">
            <a:avLst/>
          </a:prstGeom>
        </p:spPr>
      </p:pic>
      <p:sp>
        <p:nvSpPr>
          <p:cNvPr id="2" name="Title 1"/>
          <p:cNvSpPr>
            <a:spLocks noGrp="1"/>
          </p:cNvSpPr>
          <p:nvPr>
            <p:ph type="title"/>
          </p:nvPr>
        </p:nvSpPr>
        <p:spPr>
          <a:xfrm>
            <a:off x="311700" y="209550"/>
            <a:ext cx="3269700" cy="755700"/>
          </a:xfrm>
        </p:spPr>
        <p:txBody>
          <a:bodyPr/>
          <a:lstStyle/>
          <a:p>
            <a:r>
              <a:rPr lang="en-US" dirty="0"/>
              <a:t>Cultural Awareness</a:t>
            </a:r>
          </a:p>
        </p:txBody>
      </p:sp>
    </p:spTree>
    <p:extLst>
      <p:ext uri="{BB962C8B-B14F-4D97-AF65-F5344CB8AC3E}">
        <p14:creationId xmlns:p14="http://schemas.microsoft.com/office/powerpoint/2010/main" val="41384825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9F9407-D98E-E247-9E2A-80511390357D}"/>
              </a:ext>
            </a:extLst>
          </p:cNvPr>
          <p:cNvPicPr>
            <a:picLocks noChangeAspect="1"/>
          </p:cNvPicPr>
          <p:nvPr/>
        </p:nvPicPr>
        <p:blipFill>
          <a:blip r:embed="rId3">
            <a:duotone>
              <a:schemeClr val="accent5">
                <a:shade val="45000"/>
                <a:satMod val="135000"/>
              </a:schemeClr>
              <a:prstClr val="white"/>
            </a:duotone>
          </a:blip>
          <a:stretch>
            <a:fillRect/>
          </a:stretch>
        </p:blipFill>
        <p:spPr>
          <a:xfrm>
            <a:off x="3854340" y="-9525"/>
            <a:ext cx="5258704" cy="5143500"/>
          </a:xfrm>
          <a:prstGeom prst="rect">
            <a:avLst/>
          </a:prstGeom>
        </p:spPr>
      </p:pic>
      <p:sp>
        <p:nvSpPr>
          <p:cNvPr id="5" name="Title 1">
            <a:extLst>
              <a:ext uri="{FF2B5EF4-FFF2-40B4-BE49-F238E27FC236}">
                <a16:creationId xmlns:a16="http://schemas.microsoft.com/office/drawing/2014/main" id="{E279C02A-4DCB-7041-AF48-12F9416C059B}"/>
              </a:ext>
            </a:extLst>
          </p:cNvPr>
          <p:cNvSpPr txBox="1">
            <a:spLocks/>
          </p:cNvSpPr>
          <p:nvPr/>
        </p:nvSpPr>
        <p:spPr>
          <a:xfrm>
            <a:off x="30956" y="82550"/>
            <a:ext cx="3933825" cy="990600"/>
          </a:xfrm>
          <a:prstGeom prst="rect">
            <a:avLst/>
          </a:prstGeom>
          <a:solidFill>
            <a:srgbClr val="5D1542"/>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dirty="0">
                <a:solidFill>
                  <a:schemeClr val="bg1"/>
                </a:solidFill>
              </a:rPr>
              <a:t>OSU Demographics</a:t>
            </a:r>
            <a:endParaRPr lang="en-US" dirty="0">
              <a:solidFill>
                <a:schemeClr val="bg1"/>
              </a:solidFill>
            </a:endParaRPr>
          </a:p>
        </p:txBody>
      </p:sp>
    </p:spTree>
    <p:extLst>
      <p:ext uri="{BB962C8B-B14F-4D97-AF65-F5344CB8AC3E}">
        <p14:creationId xmlns:p14="http://schemas.microsoft.com/office/powerpoint/2010/main" val="28509596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68A8EC6D-C70A-D743-8766-B84574493466}"/>
              </a:ext>
            </a:extLst>
          </p:cNvPr>
          <p:cNvSpPr txBox="1">
            <a:spLocks/>
          </p:cNvSpPr>
          <p:nvPr/>
        </p:nvSpPr>
        <p:spPr>
          <a:xfrm>
            <a:off x="-668191" y="1054029"/>
            <a:ext cx="5334000" cy="3459800"/>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2400" dirty="0">
                <a:solidFill>
                  <a:srgbClr val="881D5E"/>
                </a:solidFill>
                <a:latin typeface="Century Gothic" charset="0"/>
                <a:ea typeface="Century Gothic" charset="0"/>
                <a:cs typeface="Century Gothic" charset="0"/>
              </a:rPr>
              <a:t>RACE or Family Origin: </a:t>
            </a:r>
            <a:r>
              <a:rPr lang="en-US" sz="2400" dirty="0">
                <a:solidFill>
                  <a:schemeClr val="tx1"/>
                </a:solidFill>
                <a:latin typeface="Century Gothic" charset="0"/>
                <a:ea typeface="Century Gothic" charset="0"/>
                <a:cs typeface="Century Gothic" charset="0"/>
              </a:rPr>
              <a:t>WHITE</a:t>
            </a:r>
          </a:p>
        </p:txBody>
      </p:sp>
      <p:pic>
        <p:nvPicPr>
          <p:cNvPr id="3" name="Picture 2">
            <a:extLst>
              <a:ext uri="{FF2B5EF4-FFF2-40B4-BE49-F238E27FC236}">
                <a16:creationId xmlns:a16="http://schemas.microsoft.com/office/drawing/2014/main" id="{190A0887-B89D-4342-B779-8AD809DDCC43}"/>
              </a:ext>
            </a:extLst>
          </p:cNvPr>
          <p:cNvPicPr>
            <a:picLocks noChangeAspect="1"/>
          </p:cNvPicPr>
          <p:nvPr/>
        </p:nvPicPr>
        <p:blipFill>
          <a:blip r:embed="rId3"/>
          <a:stretch>
            <a:fillRect/>
          </a:stretch>
        </p:blipFill>
        <p:spPr>
          <a:xfrm>
            <a:off x="-1066800" y="1581150"/>
            <a:ext cx="7566575" cy="2405558"/>
          </a:xfrm>
          <a:prstGeom prst="rect">
            <a:avLst/>
          </a:prstGeom>
        </p:spPr>
      </p:pic>
      <p:pic>
        <p:nvPicPr>
          <p:cNvPr id="12" name="Picture 11">
            <a:extLst>
              <a:ext uri="{FF2B5EF4-FFF2-40B4-BE49-F238E27FC236}">
                <a16:creationId xmlns:a16="http://schemas.microsoft.com/office/drawing/2014/main" id="{47F1A03E-02D4-9B4D-99A1-B7737D08F645}"/>
              </a:ext>
            </a:extLst>
          </p:cNvPr>
          <p:cNvPicPr>
            <a:picLocks noChangeAspect="1"/>
          </p:cNvPicPr>
          <p:nvPr/>
        </p:nvPicPr>
        <p:blipFill rotWithShape="1">
          <a:blip r:embed="rId4"/>
          <a:srcRect l="8992"/>
          <a:stretch/>
        </p:blipFill>
        <p:spPr>
          <a:xfrm>
            <a:off x="5029200" y="1767898"/>
            <a:ext cx="5183539" cy="1895106"/>
          </a:xfrm>
          <a:prstGeom prst="rect">
            <a:avLst/>
          </a:prstGeom>
        </p:spPr>
      </p:pic>
      <p:sp>
        <p:nvSpPr>
          <p:cNvPr id="8" name="Text Placeholder 1">
            <a:extLst>
              <a:ext uri="{FF2B5EF4-FFF2-40B4-BE49-F238E27FC236}">
                <a16:creationId xmlns:a16="http://schemas.microsoft.com/office/drawing/2014/main" id="{A518E499-63A5-FE43-A654-324AB26002F4}"/>
              </a:ext>
            </a:extLst>
          </p:cNvPr>
          <p:cNvSpPr txBox="1">
            <a:spLocks/>
          </p:cNvSpPr>
          <p:nvPr/>
        </p:nvSpPr>
        <p:spPr>
          <a:xfrm>
            <a:off x="4302417" y="1054029"/>
            <a:ext cx="4053840" cy="3459800"/>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2400" dirty="0">
                <a:solidFill>
                  <a:srgbClr val="881D5E"/>
                </a:solidFill>
                <a:latin typeface="Century Gothic" charset="0"/>
                <a:ea typeface="Century Gothic" charset="0"/>
                <a:cs typeface="Century Gothic" charset="0"/>
              </a:rPr>
              <a:t>Degree: </a:t>
            </a:r>
            <a:r>
              <a:rPr lang="en-US" sz="2400" dirty="0">
                <a:solidFill>
                  <a:schemeClr val="tx1"/>
                </a:solidFill>
                <a:latin typeface="Century Gothic" charset="0"/>
                <a:ea typeface="Century Gothic" charset="0"/>
                <a:cs typeface="Century Gothic" charset="0"/>
              </a:rPr>
              <a:t>MLS</a:t>
            </a:r>
          </a:p>
        </p:txBody>
      </p:sp>
      <p:sp>
        <p:nvSpPr>
          <p:cNvPr id="2" name="TextBox 1">
            <a:extLst>
              <a:ext uri="{FF2B5EF4-FFF2-40B4-BE49-F238E27FC236}">
                <a16:creationId xmlns:a16="http://schemas.microsoft.com/office/drawing/2014/main" id="{0AA5E851-FE50-4D4E-826E-F0592D48FCE6}"/>
              </a:ext>
            </a:extLst>
          </p:cNvPr>
          <p:cNvSpPr txBox="1"/>
          <p:nvPr/>
        </p:nvSpPr>
        <p:spPr>
          <a:xfrm>
            <a:off x="304800" y="3788603"/>
            <a:ext cx="4724400" cy="461665"/>
          </a:xfrm>
          <a:prstGeom prst="rect">
            <a:avLst/>
          </a:prstGeom>
          <a:noFill/>
        </p:spPr>
        <p:txBody>
          <a:bodyPr wrap="square" rtlCol="0">
            <a:spAutoFit/>
          </a:bodyPr>
          <a:lstStyle/>
          <a:p>
            <a:r>
              <a:rPr lang="en-US" sz="1000" dirty="0"/>
              <a:t>*Hispanic/Latino			      3.9%	        4.7%</a:t>
            </a:r>
          </a:p>
          <a:p>
            <a:endParaRPr lang="en-US" dirty="0"/>
          </a:p>
        </p:txBody>
      </p:sp>
      <p:sp>
        <p:nvSpPr>
          <p:cNvPr id="4" name="Rectangle 3">
            <a:extLst>
              <a:ext uri="{FF2B5EF4-FFF2-40B4-BE49-F238E27FC236}">
                <a16:creationId xmlns:a16="http://schemas.microsoft.com/office/drawing/2014/main" id="{D01EB95B-B864-B443-92EC-DF8397659FEC}"/>
              </a:ext>
            </a:extLst>
          </p:cNvPr>
          <p:cNvSpPr/>
          <p:nvPr/>
        </p:nvSpPr>
        <p:spPr>
          <a:xfrm>
            <a:off x="3124200" y="4622804"/>
            <a:ext cx="3653564" cy="276999"/>
          </a:xfrm>
          <a:prstGeom prst="rect">
            <a:avLst/>
          </a:prstGeom>
        </p:spPr>
        <p:txBody>
          <a:bodyPr wrap="none">
            <a:spAutoFit/>
          </a:bodyPr>
          <a:lstStyle/>
          <a:p>
            <a:r>
              <a:rPr lang="en-US" sz="1200" dirty="0"/>
              <a:t>*In 2014 2.8% disclosed a disability; 2.91% in 2017</a:t>
            </a:r>
          </a:p>
        </p:txBody>
      </p:sp>
      <p:sp>
        <p:nvSpPr>
          <p:cNvPr id="9" name="Title 1">
            <a:extLst>
              <a:ext uri="{FF2B5EF4-FFF2-40B4-BE49-F238E27FC236}">
                <a16:creationId xmlns:a16="http://schemas.microsoft.com/office/drawing/2014/main" id="{50421B02-4D52-D147-9859-4D8C9530F1CB}"/>
              </a:ext>
            </a:extLst>
          </p:cNvPr>
          <p:cNvSpPr>
            <a:spLocks noGrp="1"/>
          </p:cNvSpPr>
          <p:nvPr>
            <p:ph type="title"/>
          </p:nvPr>
        </p:nvSpPr>
        <p:spPr>
          <a:xfrm>
            <a:off x="0" y="68127"/>
            <a:ext cx="8520600" cy="841800"/>
          </a:xfrm>
          <a:solidFill>
            <a:srgbClr val="5D1542"/>
          </a:solidFill>
        </p:spPr>
        <p:txBody>
          <a:bodyPr/>
          <a:lstStyle/>
          <a:p>
            <a:pPr algn="l"/>
            <a:r>
              <a:rPr lang="en-US" sz="3200" dirty="0">
                <a:solidFill>
                  <a:schemeClr val="bg1"/>
                </a:solidFill>
              </a:rPr>
              <a:t>LIS Demographic</a:t>
            </a:r>
            <a:endParaRPr lang="en-US" dirty="0">
              <a:solidFill>
                <a:schemeClr val="bg1"/>
              </a:solidFill>
            </a:endParaRPr>
          </a:p>
        </p:txBody>
      </p:sp>
    </p:spTree>
    <p:extLst>
      <p:ext uri="{BB962C8B-B14F-4D97-AF65-F5344CB8AC3E}">
        <p14:creationId xmlns:p14="http://schemas.microsoft.com/office/powerpoint/2010/main" val="11291523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E77678-09BC-474B-8393-233CDDD364CE}"/>
              </a:ext>
            </a:extLst>
          </p:cNvPr>
          <p:cNvPicPr>
            <a:picLocks noChangeAspect="1"/>
          </p:cNvPicPr>
          <p:nvPr/>
        </p:nvPicPr>
        <p:blipFill>
          <a:blip r:embed="rId3"/>
          <a:stretch>
            <a:fillRect/>
          </a:stretch>
        </p:blipFill>
        <p:spPr>
          <a:xfrm>
            <a:off x="-838200" y="1735188"/>
            <a:ext cx="6128473" cy="1948358"/>
          </a:xfrm>
          <a:prstGeom prst="rect">
            <a:avLst/>
          </a:prstGeom>
        </p:spPr>
      </p:pic>
      <p:pic>
        <p:nvPicPr>
          <p:cNvPr id="4" name="Picture 3">
            <a:extLst>
              <a:ext uri="{FF2B5EF4-FFF2-40B4-BE49-F238E27FC236}">
                <a16:creationId xmlns:a16="http://schemas.microsoft.com/office/drawing/2014/main" id="{0C75744D-60E8-8041-83F2-00A531CAF2E6}"/>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200000"/>
                    </a14:imgEffect>
                  </a14:imgLayer>
                </a14:imgProps>
              </a:ext>
            </a:extLst>
          </a:blip>
          <a:stretch>
            <a:fillRect/>
          </a:stretch>
        </p:blipFill>
        <p:spPr>
          <a:xfrm>
            <a:off x="3931338" y="0"/>
            <a:ext cx="5384006" cy="5155507"/>
          </a:xfrm>
          <a:prstGeom prst="rect">
            <a:avLst/>
          </a:prstGeom>
        </p:spPr>
      </p:pic>
      <p:sp>
        <p:nvSpPr>
          <p:cNvPr id="6" name="Title 1">
            <a:extLst>
              <a:ext uri="{FF2B5EF4-FFF2-40B4-BE49-F238E27FC236}">
                <a16:creationId xmlns:a16="http://schemas.microsoft.com/office/drawing/2014/main" id="{D7B2F59A-1396-C04D-9F5F-7AC0B0C54D93}"/>
              </a:ext>
            </a:extLst>
          </p:cNvPr>
          <p:cNvSpPr txBox="1">
            <a:spLocks/>
          </p:cNvSpPr>
          <p:nvPr/>
        </p:nvSpPr>
        <p:spPr>
          <a:xfrm>
            <a:off x="48895" y="72390"/>
            <a:ext cx="3933825" cy="990600"/>
          </a:xfrm>
          <a:prstGeom prst="rect">
            <a:avLst/>
          </a:prstGeom>
          <a:solidFill>
            <a:srgbClr val="5D1542"/>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dirty="0">
                <a:solidFill>
                  <a:schemeClr val="bg1"/>
                </a:solidFill>
              </a:rPr>
              <a:t>OSU Demographics</a:t>
            </a:r>
            <a:endParaRPr lang="en-US" dirty="0">
              <a:solidFill>
                <a:schemeClr val="bg1"/>
              </a:solidFill>
            </a:endParaRPr>
          </a:p>
        </p:txBody>
      </p:sp>
      <p:sp>
        <p:nvSpPr>
          <p:cNvPr id="7" name="TextBox 6">
            <a:extLst>
              <a:ext uri="{FF2B5EF4-FFF2-40B4-BE49-F238E27FC236}">
                <a16:creationId xmlns:a16="http://schemas.microsoft.com/office/drawing/2014/main" id="{76877ED6-97C6-7347-89F3-5D22DFF7CF3B}"/>
              </a:ext>
            </a:extLst>
          </p:cNvPr>
          <p:cNvSpPr txBox="1"/>
          <p:nvPr/>
        </p:nvSpPr>
        <p:spPr>
          <a:xfrm>
            <a:off x="304800" y="3518957"/>
            <a:ext cx="4724400" cy="446276"/>
          </a:xfrm>
          <a:prstGeom prst="rect">
            <a:avLst/>
          </a:prstGeom>
          <a:noFill/>
        </p:spPr>
        <p:txBody>
          <a:bodyPr wrap="square" rtlCol="0">
            <a:spAutoFit/>
          </a:bodyPr>
          <a:lstStyle/>
          <a:p>
            <a:r>
              <a:rPr lang="en-US" sz="900" dirty="0"/>
              <a:t>*Hispanic/Latino (also listed in White)              3.9%	             4.7%</a:t>
            </a:r>
          </a:p>
          <a:p>
            <a:endParaRPr lang="en-US" dirty="0"/>
          </a:p>
        </p:txBody>
      </p:sp>
    </p:spTree>
    <p:extLst>
      <p:ext uri="{BB962C8B-B14F-4D97-AF65-F5344CB8AC3E}">
        <p14:creationId xmlns:p14="http://schemas.microsoft.com/office/powerpoint/2010/main" val="12477399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68A8EC6D-C70A-D743-8766-B84574493466}"/>
              </a:ext>
            </a:extLst>
          </p:cNvPr>
          <p:cNvSpPr txBox="1">
            <a:spLocks/>
          </p:cNvSpPr>
          <p:nvPr/>
        </p:nvSpPr>
        <p:spPr>
          <a:xfrm>
            <a:off x="-762000" y="1105056"/>
            <a:ext cx="4053840" cy="3459800"/>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2400" dirty="0">
                <a:solidFill>
                  <a:srgbClr val="881D5E"/>
                </a:solidFill>
                <a:latin typeface="Century Gothic" charset="0"/>
                <a:ea typeface="Century Gothic" charset="0"/>
                <a:cs typeface="Century Gothic" charset="0"/>
              </a:rPr>
              <a:t>GENDER: </a:t>
            </a:r>
            <a:r>
              <a:rPr lang="en-US" sz="2400" dirty="0">
                <a:solidFill>
                  <a:schemeClr val="tx1"/>
                </a:solidFill>
                <a:latin typeface="Century Gothic" charset="0"/>
                <a:ea typeface="Century Gothic" charset="0"/>
                <a:cs typeface="Century Gothic" charset="0"/>
              </a:rPr>
              <a:t>FEMALE</a:t>
            </a:r>
          </a:p>
        </p:txBody>
      </p:sp>
      <p:pic>
        <p:nvPicPr>
          <p:cNvPr id="7" name="Picture 6">
            <a:extLst>
              <a:ext uri="{FF2B5EF4-FFF2-40B4-BE49-F238E27FC236}">
                <a16:creationId xmlns:a16="http://schemas.microsoft.com/office/drawing/2014/main" id="{600FD3E6-1846-EC4B-9DF2-8D09BF2F6085}"/>
              </a:ext>
            </a:extLst>
          </p:cNvPr>
          <p:cNvPicPr>
            <a:picLocks noChangeAspect="1"/>
          </p:cNvPicPr>
          <p:nvPr/>
        </p:nvPicPr>
        <p:blipFill rotWithShape="1">
          <a:blip r:embed="rId3"/>
          <a:srcRect t="2828" r="5107" b="54839"/>
          <a:stretch/>
        </p:blipFill>
        <p:spPr>
          <a:xfrm>
            <a:off x="-457200" y="1965800"/>
            <a:ext cx="6360208" cy="2774000"/>
          </a:xfrm>
          <a:prstGeom prst="rect">
            <a:avLst/>
          </a:prstGeom>
        </p:spPr>
      </p:pic>
      <p:pic>
        <p:nvPicPr>
          <p:cNvPr id="5" name="Picture 4">
            <a:extLst>
              <a:ext uri="{FF2B5EF4-FFF2-40B4-BE49-F238E27FC236}">
                <a16:creationId xmlns:a16="http://schemas.microsoft.com/office/drawing/2014/main" id="{A36EAE78-1ED7-C745-BAC3-C893A33C09EE}"/>
              </a:ext>
            </a:extLst>
          </p:cNvPr>
          <p:cNvPicPr>
            <a:picLocks noChangeAspect="1"/>
          </p:cNvPicPr>
          <p:nvPr/>
        </p:nvPicPr>
        <p:blipFill rotWithShape="1">
          <a:blip r:embed="rId3"/>
          <a:srcRect l="3974" t="45556" r="1"/>
          <a:stretch/>
        </p:blipFill>
        <p:spPr>
          <a:xfrm>
            <a:off x="3657600" y="1504950"/>
            <a:ext cx="6392230" cy="3543300"/>
          </a:xfrm>
          <a:prstGeom prst="rect">
            <a:avLst/>
          </a:prstGeom>
        </p:spPr>
      </p:pic>
      <p:sp>
        <p:nvSpPr>
          <p:cNvPr id="8" name="Text Placeholder 1">
            <a:extLst>
              <a:ext uri="{FF2B5EF4-FFF2-40B4-BE49-F238E27FC236}">
                <a16:creationId xmlns:a16="http://schemas.microsoft.com/office/drawing/2014/main" id="{A518E499-63A5-FE43-A654-324AB26002F4}"/>
              </a:ext>
            </a:extLst>
          </p:cNvPr>
          <p:cNvSpPr txBox="1">
            <a:spLocks/>
          </p:cNvSpPr>
          <p:nvPr/>
        </p:nvSpPr>
        <p:spPr>
          <a:xfrm>
            <a:off x="3581400" y="971550"/>
            <a:ext cx="4053840" cy="3459800"/>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2400" dirty="0">
                <a:solidFill>
                  <a:srgbClr val="881D5E"/>
                </a:solidFill>
                <a:latin typeface="Century Gothic" charset="0"/>
                <a:ea typeface="Century Gothic" charset="0"/>
                <a:cs typeface="Century Gothic" charset="0"/>
              </a:rPr>
              <a:t>AGE: </a:t>
            </a:r>
            <a:r>
              <a:rPr lang="en-US" sz="2400" dirty="0">
                <a:solidFill>
                  <a:schemeClr val="tx1"/>
                </a:solidFill>
                <a:latin typeface="Century Gothic" charset="0"/>
                <a:ea typeface="Century Gothic" charset="0"/>
                <a:cs typeface="Century Gothic" charset="0"/>
              </a:rPr>
              <a:t>55-64</a:t>
            </a:r>
          </a:p>
        </p:txBody>
      </p:sp>
      <p:sp>
        <p:nvSpPr>
          <p:cNvPr id="9" name="Title 1">
            <a:extLst>
              <a:ext uri="{FF2B5EF4-FFF2-40B4-BE49-F238E27FC236}">
                <a16:creationId xmlns:a16="http://schemas.microsoft.com/office/drawing/2014/main" id="{BA04A6DF-806B-7C4D-90FD-5612C330639A}"/>
              </a:ext>
            </a:extLst>
          </p:cNvPr>
          <p:cNvSpPr>
            <a:spLocks noGrp="1"/>
          </p:cNvSpPr>
          <p:nvPr>
            <p:ph type="title"/>
          </p:nvPr>
        </p:nvSpPr>
        <p:spPr>
          <a:xfrm>
            <a:off x="0" y="57044"/>
            <a:ext cx="8520600" cy="841800"/>
          </a:xfrm>
          <a:solidFill>
            <a:srgbClr val="5D1542"/>
          </a:solidFill>
        </p:spPr>
        <p:txBody>
          <a:bodyPr/>
          <a:lstStyle/>
          <a:p>
            <a:pPr algn="l"/>
            <a:r>
              <a:rPr lang="en-US" sz="3200" dirty="0">
                <a:solidFill>
                  <a:schemeClr val="bg1"/>
                </a:solidFill>
              </a:rPr>
              <a:t>LIS Demographic</a:t>
            </a:r>
            <a:endParaRPr lang="en-US" dirty="0">
              <a:solidFill>
                <a:schemeClr val="bg1"/>
              </a:solidFill>
            </a:endParaRPr>
          </a:p>
        </p:txBody>
      </p:sp>
    </p:spTree>
    <p:extLst>
      <p:ext uri="{BB962C8B-B14F-4D97-AF65-F5344CB8AC3E}">
        <p14:creationId xmlns:p14="http://schemas.microsoft.com/office/powerpoint/2010/main" val="38439364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AF250-3B31-974B-A45A-51AF01EEF37B}"/>
              </a:ext>
            </a:extLst>
          </p:cNvPr>
          <p:cNvSpPr>
            <a:spLocks noGrp="1"/>
          </p:cNvSpPr>
          <p:nvPr>
            <p:ph type="body" sz="quarter" idx="13"/>
          </p:nvPr>
        </p:nvSpPr>
        <p:spPr>
          <a:xfrm>
            <a:off x="306546" y="857725"/>
            <a:ext cx="8530907" cy="3459800"/>
          </a:xfrm>
        </p:spPr>
        <p:txBody>
          <a:bodyPr/>
          <a:lstStyle/>
          <a:p>
            <a:r>
              <a:rPr lang="en-US" dirty="0"/>
              <a:t>“We have come to this hallowed spot to remind America of the fierce urgency of now. This is no time to engage in the luxury of cooling off or to take the tran­quilizing drug of gradualism. Now is the time to make real the  promises of democracy.”</a:t>
            </a:r>
          </a:p>
          <a:p>
            <a:r>
              <a:rPr lang="en-US" dirty="0"/>
              <a:t>- Martin Luther King, Jr. (1963)</a:t>
            </a:r>
          </a:p>
        </p:txBody>
      </p:sp>
    </p:spTree>
    <p:extLst>
      <p:ext uri="{BB962C8B-B14F-4D97-AF65-F5344CB8AC3E}">
        <p14:creationId xmlns:p14="http://schemas.microsoft.com/office/powerpoint/2010/main" val="38049034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8" r="45438"/>
          <a:stretch/>
        </p:blipFill>
        <p:spPr>
          <a:xfrm>
            <a:off x="0" y="0"/>
            <a:ext cx="3733800" cy="5143500"/>
          </a:xfrm>
          <a:prstGeom prst="rect">
            <a:avLst/>
          </a:prstGeom>
        </p:spPr>
      </p:pic>
      <p:pic>
        <p:nvPicPr>
          <p:cNvPr id="3074" name="Picture 2" descr="Image result for brainstorming ses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9500" y="838200"/>
            <a:ext cx="4622800"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5954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85750"/>
            <a:ext cx="6622500" cy="755700"/>
          </a:xfrm>
        </p:spPr>
        <p:txBody>
          <a:bodyPr/>
          <a:lstStyle/>
          <a:p>
            <a:r>
              <a:rPr lang="en-US" sz="3200" dirty="0">
                <a:solidFill>
                  <a:schemeClr val="bg1"/>
                </a:solidFill>
                <a:latin typeface="Century Gothic" panose="020B0502020202020204" pitchFamily="34" charset="0"/>
              </a:rPr>
              <a:t>Workshop Agenda</a:t>
            </a:r>
          </a:p>
        </p:txBody>
      </p:sp>
      <p:sp>
        <p:nvSpPr>
          <p:cNvPr id="4" name="Text Placeholder 3"/>
          <p:cNvSpPr>
            <a:spLocks noGrp="1"/>
          </p:cNvSpPr>
          <p:nvPr>
            <p:ph type="body" idx="1"/>
          </p:nvPr>
        </p:nvSpPr>
        <p:spPr>
          <a:xfrm>
            <a:off x="152400" y="1071168"/>
            <a:ext cx="8686800" cy="3862782"/>
          </a:xfrm>
        </p:spPr>
        <p:txBody>
          <a:bodyPr/>
          <a:lstStyle/>
          <a:p>
            <a:pPr marL="457200" indent="-457200">
              <a:lnSpc>
                <a:spcPct val="100000"/>
              </a:lnSpc>
              <a:spcAft>
                <a:spcPts val="2400"/>
              </a:spcAft>
              <a:buFont typeface="+mj-lt"/>
              <a:buAutoNum type="arabicPeriod"/>
            </a:pPr>
            <a:r>
              <a:rPr lang="en-US" sz="2000" dirty="0">
                <a:solidFill>
                  <a:schemeClr val="bg1"/>
                </a:solidFill>
                <a:latin typeface="Century Gothic" panose="020B0502020202020204" pitchFamily="34" charset="0"/>
              </a:rPr>
              <a:t>Part 2: Workshop </a:t>
            </a:r>
          </a:p>
          <a:p>
            <a:pPr marL="457200" indent="-457200">
              <a:lnSpc>
                <a:spcPct val="100000"/>
              </a:lnSpc>
              <a:spcAft>
                <a:spcPts val="2400"/>
              </a:spcAft>
              <a:buFont typeface="+mj-lt"/>
              <a:buAutoNum type="arabicPeriod"/>
            </a:pPr>
            <a:r>
              <a:rPr lang="en-US" sz="2000" dirty="0">
                <a:solidFill>
                  <a:schemeClr val="bg1"/>
                </a:solidFill>
                <a:latin typeface="Century Gothic" panose="020B0502020202020204" pitchFamily="34" charset="0"/>
              </a:rPr>
              <a:t>V. Group brainstorming and capture discussion; select scribe </a:t>
            </a:r>
          </a:p>
          <a:p>
            <a:pPr marL="457200" indent="-457200">
              <a:lnSpc>
                <a:spcPct val="100000"/>
              </a:lnSpc>
              <a:spcAft>
                <a:spcPts val="2400"/>
              </a:spcAft>
              <a:buFont typeface="+mj-lt"/>
              <a:buAutoNum type="arabicPeriod"/>
            </a:pPr>
            <a:r>
              <a:rPr lang="en-US" sz="2000" dirty="0">
                <a:solidFill>
                  <a:schemeClr val="bg1"/>
                </a:solidFill>
                <a:latin typeface="Century Gothic" panose="020B0502020202020204" pitchFamily="34" charset="0"/>
              </a:rPr>
              <a:t>VI. Discussion round one</a:t>
            </a:r>
          </a:p>
          <a:p>
            <a:pPr marL="457200" indent="-457200">
              <a:lnSpc>
                <a:spcPct val="100000"/>
              </a:lnSpc>
              <a:spcAft>
                <a:spcPts val="2400"/>
              </a:spcAft>
              <a:buFont typeface="+mj-lt"/>
              <a:buAutoNum type="arabicPeriod"/>
            </a:pPr>
            <a:r>
              <a:rPr lang="en-US" sz="2000" dirty="0">
                <a:solidFill>
                  <a:schemeClr val="bg1"/>
                </a:solidFill>
                <a:latin typeface="Century Gothic" panose="020B0502020202020204" pitchFamily="34" charset="0"/>
              </a:rPr>
              <a:t>VII. Discussion round two: Unpack ideas and final capture as bullet points </a:t>
            </a:r>
          </a:p>
          <a:p>
            <a:pPr marL="457200" indent="-457200">
              <a:lnSpc>
                <a:spcPct val="100000"/>
              </a:lnSpc>
              <a:spcAft>
                <a:spcPts val="2400"/>
              </a:spcAft>
              <a:buFont typeface="+mj-lt"/>
              <a:buAutoNum type="arabicPeriod"/>
            </a:pPr>
            <a:r>
              <a:rPr lang="en-US" sz="2000" dirty="0">
                <a:solidFill>
                  <a:schemeClr val="bg1"/>
                </a:solidFill>
                <a:latin typeface="Century Gothic" panose="020B0502020202020204" pitchFamily="34" charset="0"/>
              </a:rPr>
              <a:t>VIII. Groups </a:t>
            </a:r>
            <a:r>
              <a:rPr lang="en-US" sz="2000">
                <a:solidFill>
                  <a:schemeClr val="bg1"/>
                </a:solidFill>
                <a:latin typeface="Century Gothic" panose="020B0502020202020204" pitchFamily="34" charset="0"/>
              </a:rPr>
              <a:t>report out</a:t>
            </a:r>
            <a:endParaRPr lang="en-US" sz="2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923982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85750"/>
            <a:ext cx="6622500" cy="755700"/>
          </a:xfrm>
        </p:spPr>
        <p:txBody>
          <a:bodyPr/>
          <a:lstStyle/>
          <a:p>
            <a:r>
              <a:rPr lang="en-US" sz="3200" dirty="0">
                <a:solidFill>
                  <a:schemeClr val="bg1"/>
                </a:solidFill>
                <a:latin typeface="Century Gothic" panose="020B0502020202020204" pitchFamily="34" charset="0"/>
              </a:rPr>
              <a:t>Workshop Questions:</a:t>
            </a:r>
          </a:p>
        </p:txBody>
      </p:sp>
      <p:sp>
        <p:nvSpPr>
          <p:cNvPr id="4" name="Text Placeholder 3"/>
          <p:cNvSpPr>
            <a:spLocks noGrp="1"/>
          </p:cNvSpPr>
          <p:nvPr>
            <p:ph type="body" idx="1"/>
          </p:nvPr>
        </p:nvSpPr>
        <p:spPr>
          <a:xfrm>
            <a:off x="152400" y="1071168"/>
            <a:ext cx="8686800" cy="3862782"/>
          </a:xfrm>
        </p:spPr>
        <p:txBody>
          <a:bodyPr/>
          <a:lstStyle/>
          <a:p>
            <a:pPr marL="457200" indent="-457200">
              <a:lnSpc>
                <a:spcPct val="100000"/>
              </a:lnSpc>
              <a:spcAft>
                <a:spcPts val="2400"/>
              </a:spcAft>
              <a:buFont typeface="+mj-lt"/>
              <a:buAutoNum type="arabicPeriod"/>
            </a:pPr>
            <a:r>
              <a:rPr lang="en-US" sz="1900" dirty="0">
                <a:solidFill>
                  <a:schemeClr val="bg1"/>
                </a:solidFill>
                <a:latin typeface="Century Gothic" panose="020B0502020202020204" pitchFamily="34" charset="0"/>
              </a:rPr>
              <a:t>What does it mean to you to have an inclusive, equitable, and diverse organization?  </a:t>
            </a:r>
          </a:p>
          <a:p>
            <a:pPr marL="457200" indent="-457200">
              <a:lnSpc>
                <a:spcPct val="100000"/>
              </a:lnSpc>
              <a:spcAft>
                <a:spcPts val="2400"/>
              </a:spcAft>
              <a:buFont typeface="+mj-lt"/>
              <a:buAutoNum type="arabicPeriod"/>
            </a:pPr>
            <a:r>
              <a:rPr lang="en-US" sz="1900" dirty="0">
                <a:solidFill>
                  <a:schemeClr val="bg1"/>
                </a:solidFill>
                <a:latin typeface="Century Gothic" panose="020B0502020202020204" pitchFamily="34" charset="0"/>
              </a:rPr>
              <a:t>What are ways you can personally advance equity, inclusion, and diversity in your department? </a:t>
            </a:r>
          </a:p>
          <a:p>
            <a:pPr marL="457200" indent="-457200">
              <a:lnSpc>
                <a:spcPct val="100000"/>
              </a:lnSpc>
              <a:spcAft>
                <a:spcPts val="2400"/>
              </a:spcAft>
              <a:buFont typeface="+mj-lt"/>
              <a:buAutoNum type="arabicPeriod"/>
            </a:pPr>
            <a:r>
              <a:rPr lang="en-US" sz="1900" dirty="0">
                <a:solidFill>
                  <a:schemeClr val="bg1"/>
                </a:solidFill>
                <a:latin typeface="Century Gothic" panose="020B0502020202020204" pitchFamily="34" charset="0"/>
              </a:rPr>
              <a:t>What have been OSUL’s biggest challenges in advancing EDI efforts? What are the library’s gaps in resources for supporting EDI? </a:t>
            </a:r>
          </a:p>
          <a:p>
            <a:pPr marL="457200" indent="-457200">
              <a:lnSpc>
                <a:spcPct val="100000"/>
              </a:lnSpc>
              <a:spcAft>
                <a:spcPts val="2400"/>
              </a:spcAft>
              <a:buFont typeface="+mj-lt"/>
              <a:buAutoNum type="arabicPeriod"/>
            </a:pPr>
            <a:r>
              <a:rPr lang="en-US" sz="1900" dirty="0">
                <a:solidFill>
                  <a:schemeClr val="bg1"/>
                </a:solidFill>
                <a:latin typeface="Century Gothic" panose="020B0502020202020204" pitchFamily="34" charset="0"/>
              </a:rPr>
              <a:t>What EDI-related programs, activities or training have been successful and have made a positive impact towards EDI organizational goals? </a:t>
            </a:r>
          </a:p>
        </p:txBody>
      </p:sp>
    </p:spTree>
    <p:extLst>
      <p:ext uri="{BB962C8B-B14F-4D97-AF65-F5344CB8AC3E}">
        <p14:creationId xmlns:p14="http://schemas.microsoft.com/office/powerpoint/2010/main" val="39673713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2D7D7B-064A-BF4C-994F-77528E011AE4}"/>
              </a:ext>
            </a:extLst>
          </p:cNvPr>
          <p:cNvPicPr>
            <a:picLocks noChangeAspect="1"/>
          </p:cNvPicPr>
          <p:nvPr/>
        </p:nvPicPr>
        <p:blipFill>
          <a:blip r:embed="rId3"/>
          <a:stretch>
            <a:fillRect/>
          </a:stretch>
        </p:blipFill>
        <p:spPr>
          <a:xfrm>
            <a:off x="1143000" y="0"/>
            <a:ext cx="6858000" cy="5143500"/>
          </a:xfrm>
          <a:prstGeom prst="rect">
            <a:avLst/>
          </a:prstGeom>
        </p:spPr>
      </p:pic>
    </p:spTree>
    <p:extLst>
      <p:ext uri="{BB962C8B-B14F-4D97-AF65-F5344CB8AC3E}">
        <p14:creationId xmlns:p14="http://schemas.microsoft.com/office/powerpoint/2010/main" val="10029429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age may contain: 1 pe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6460" y="133350"/>
            <a:ext cx="2247214" cy="24147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may contain: 1 per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3399" y="187968"/>
            <a:ext cx="1990834" cy="30384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0116" y="89288"/>
            <a:ext cx="3524250" cy="4917552"/>
          </a:xfrm>
          <a:prstGeom prst="rect">
            <a:avLst/>
          </a:prstGeom>
        </p:spPr>
      </p:pic>
      <p:pic>
        <p:nvPicPr>
          <p:cNvPr id="1028" name="Picture 4" descr="No photo description availab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8725" y="1803903"/>
            <a:ext cx="3667234" cy="35421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may contain: 1 person, hat and closeu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16" y="209550"/>
            <a:ext cx="2112634" cy="299531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may contain: 2 people, including Theresa Sam, people smiling, outdoor"/>
          <p:cNvPicPr>
            <a:picLocks noChangeAspect="1" noChangeArrowheads="1"/>
          </p:cNvPicPr>
          <p:nvPr/>
        </p:nvPicPr>
        <p:blipFill rotWithShape="1">
          <a:blip r:embed="rId8">
            <a:extLst>
              <a:ext uri="{28A0092B-C50C-407E-A947-70E740481C1C}">
                <a14:useLocalDpi xmlns:a14="http://schemas.microsoft.com/office/drawing/2010/main" val="0"/>
              </a:ext>
            </a:extLst>
          </a:blip>
          <a:srcRect l="48951" b="31384"/>
          <a:stretch/>
        </p:blipFill>
        <p:spPr bwMode="auto">
          <a:xfrm>
            <a:off x="219819" y="2876550"/>
            <a:ext cx="1768028" cy="178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0254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may contain: tree, sky, plant, grass, outdoor and n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85750"/>
            <a:ext cx="6622501" cy="4363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3001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Image may contain: 2 people, people standing, beard and out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30" y="2514600"/>
            <a:ext cx="4262834" cy="265747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may contain: sky and outdo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28" y="-59064"/>
            <a:ext cx="4149228" cy="316421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may contain: sky, tree, cloud and outdo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54303"/>
            <a:ext cx="3349625" cy="44958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may contain: sky, car and outdo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771522"/>
            <a:ext cx="4042272" cy="366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0924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9525"/>
            <a:ext cx="3836192" cy="5143500"/>
          </a:xfrm>
        </p:spPr>
      </p:pic>
      <p:pic>
        <p:nvPicPr>
          <p:cNvPr id="5" name="Picture 4"/>
          <p:cNvPicPr>
            <a:picLocks noChangeAspect="1"/>
          </p:cNvPicPr>
          <p:nvPr/>
        </p:nvPicPr>
        <p:blipFill>
          <a:blip r:embed="rId4"/>
          <a:stretch>
            <a:fillRect/>
          </a:stretch>
        </p:blipFill>
        <p:spPr>
          <a:xfrm>
            <a:off x="3819716" y="1504950"/>
            <a:ext cx="5288758" cy="2693108"/>
          </a:xfrm>
          <a:prstGeom prst="rect">
            <a:avLst/>
          </a:prstGeom>
        </p:spPr>
      </p:pic>
    </p:spTree>
    <p:extLst>
      <p:ext uri="{BB962C8B-B14F-4D97-AF65-F5344CB8AC3E}">
        <p14:creationId xmlns:p14="http://schemas.microsoft.com/office/powerpoint/2010/main" val="34235798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E190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4207"/>
          <a:stretch/>
        </p:blipFill>
        <p:spPr>
          <a:xfrm>
            <a:off x="-296655" y="-30185"/>
            <a:ext cx="3665886" cy="523875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481" t="2963" r="36667" b="15145"/>
          <a:stretch/>
        </p:blipFill>
        <p:spPr>
          <a:xfrm rot="5400000">
            <a:off x="1890605" y="946451"/>
            <a:ext cx="5190070" cy="3236799"/>
          </a:xfrm>
          <a:prstGeom prst="rect">
            <a:avLst/>
          </a:prstGeom>
        </p:spPr>
      </p:pic>
      <p:sp>
        <p:nvSpPr>
          <p:cNvPr id="6" name="Rectangle 5"/>
          <p:cNvSpPr/>
          <p:nvPr/>
        </p:nvSpPr>
        <p:spPr>
          <a:xfrm>
            <a:off x="-286238" y="-61951"/>
            <a:ext cx="3029438" cy="5270515"/>
          </a:xfrm>
          <a:prstGeom prst="rect">
            <a:avLst/>
          </a:prstGeom>
          <a:noFill/>
          <a:ln w="762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p:nvSpPr>
        <p:spPr>
          <a:xfrm>
            <a:off x="2823515" y="-61951"/>
            <a:ext cx="3283573" cy="5237216"/>
          </a:xfrm>
          <a:prstGeom prst="rect">
            <a:avLst/>
          </a:prstGeom>
          <a:noFill/>
          <a:ln w="76200">
            <a:solidFill>
              <a:srgbClr val="BE19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BE1900"/>
              </a:solidFill>
            </a:endParaRPr>
          </a:p>
        </p:txBody>
      </p:sp>
      <p:pic>
        <p:nvPicPr>
          <p:cNvPr id="1026" name="Picture 2"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3415" t="1471" r="61019" b="1348"/>
          <a:stretch/>
        </p:blipFill>
        <p:spPr bwMode="auto">
          <a:xfrm>
            <a:off x="6221228" y="-12460"/>
            <a:ext cx="2872639" cy="515462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171096" y="-61951"/>
            <a:ext cx="2972904" cy="5205451"/>
          </a:xfrm>
          <a:prstGeom prst="rect">
            <a:avLst/>
          </a:prstGeom>
          <a:noFill/>
          <a:ln w="762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17647" y="133350"/>
            <a:ext cx="5808847" cy="807814"/>
          </a:xfrm>
          <a:solidFill>
            <a:srgbClr val="BE1900"/>
          </a:solidFill>
          <a:ln>
            <a:solidFill>
              <a:schemeClr val="bg1"/>
            </a:solidFill>
          </a:ln>
        </p:spPr>
        <p:txBody>
          <a:bodyPr/>
          <a:lstStyle/>
          <a:p>
            <a:r>
              <a:rPr lang="en-US" sz="3400" b="1" dirty="0">
                <a:solidFill>
                  <a:schemeClr val="bg1"/>
                </a:solidFill>
              </a:rPr>
              <a:t>Who are our users?</a:t>
            </a:r>
          </a:p>
        </p:txBody>
      </p:sp>
    </p:spTree>
    <p:extLst>
      <p:ext uri="{BB962C8B-B14F-4D97-AF65-F5344CB8AC3E}">
        <p14:creationId xmlns:p14="http://schemas.microsoft.com/office/powerpoint/2010/main" val="3674173637"/>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11619</TotalTime>
  <Words>1664</Words>
  <Application>Microsoft Office PowerPoint</Application>
  <PresentationFormat>On-screen Show (16:9)</PresentationFormat>
  <Paragraphs>166</Paragraphs>
  <Slides>38</Slides>
  <Notes>34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38</vt:i4>
      </vt:variant>
    </vt:vector>
  </HeadingPairs>
  <TitlesOfParts>
    <vt:vector size="52" baseType="lpstr">
      <vt:lpstr>Arial</vt:lpstr>
      <vt:lpstr>Calibri Light</vt:lpstr>
      <vt:lpstr>Century Gothic</vt:lpstr>
      <vt:lpstr>Gill Sans</vt:lpstr>
      <vt:lpstr>Gill Sans Light</vt:lpstr>
      <vt:lpstr>Oswald</vt:lpstr>
      <vt:lpstr>Playfair Display</vt:lpstr>
      <vt:lpstr>Raleway</vt:lpstr>
      <vt:lpstr>Rockwell</vt:lpstr>
      <vt:lpstr>Tahoma</vt:lpstr>
      <vt:lpstr>Times New Roman</vt:lpstr>
      <vt:lpstr>Wingdings</vt:lpstr>
      <vt:lpstr>simple-light-2</vt:lpstr>
      <vt:lpstr>Atlas</vt:lpstr>
      <vt:lpstr>EDI + Social Justice@ OSUL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are our users?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Inclusion</vt:lpstr>
      <vt:lpstr>PowerPoint Presentation</vt:lpstr>
      <vt:lpstr>Inclusion</vt:lpstr>
      <vt:lpstr>PowerPoint Presentation</vt:lpstr>
      <vt:lpstr>PowerPoint Presentation</vt:lpstr>
      <vt:lpstr>PowerPoint Presentation</vt:lpstr>
      <vt:lpstr>PowerPoint Presentation</vt:lpstr>
      <vt:lpstr>PowerPoint Presentation</vt:lpstr>
      <vt:lpstr>PowerPoint Presentation</vt:lpstr>
      <vt:lpstr>Cultural Awareness</vt:lpstr>
      <vt:lpstr>PowerPoint Presentation</vt:lpstr>
      <vt:lpstr>LIS Demographic</vt:lpstr>
      <vt:lpstr>PowerPoint Presentation</vt:lpstr>
      <vt:lpstr>LIS Demographic</vt:lpstr>
      <vt:lpstr>PowerPoint Presentation</vt:lpstr>
      <vt:lpstr>PowerPoint Presentation</vt:lpstr>
      <vt:lpstr>Workshop Agenda</vt:lpstr>
      <vt:lpstr>Workshop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from the  Andes &amp;Amazonia Area Studies: LAT Collection</dc:title>
  <dc:creator>espinosadelosmonteros.1, Pamela</dc:creator>
  <cp:lastModifiedBy>enimil.1, Sandra</cp:lastModifiedBy>
  <cp:revision>216</cp:revision>
  <cp:lastPrinted>2016-11-08T15:56:06Z</cp:lastPrinted>
  <dcterms:modified xsi:type="dcterms:W3CDTF">2019-04-29T21:39:42Z</dcterms:modified>
</cp:coreProperties>
</file>