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  <p:sldMasterId id="2147483778" r:id="rId3"/>
    <p:sldMasterId id="214748379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2" r:id="rId6"/>
    <p:sldId id="287" r:id="rId7"/>
    <p:sldId id="288" r:id="rId8"/>
    <p:sldId id="289" r:id="rId9"/>
    <p:sldId id="290" r:id="rId10"/>
    <p:sldId id="291" r:id="rId11"/>
    <p:sldId id="293" r:id="rId12"/>
    <p:sldId id="294" r:id="rId13"/>
    <p:sldId id="292" r:id="rId14"/>
    <p:sldId id="295" r:id="rId15"/>
    <p:sldId id="281" r:id="rId16"/>
    <p:sldId id="284" r:id="rId17"/>
    <p:sldId id="262" r:id="rId18"/>
    <p:sldId id="285" r:id="rId19"/>
    <p:sldId id="296" r:id="rId20"/>
    <p:sldId id="273" r:id="rId21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U uCOM" initials="" lastIdx="2" clrIdx="0"/>
  <p:cmAuthor id="1" name="beck.697, Sue" initials="bS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00"/>
    <a:srgbClr val="636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 autoAdjust="0"/>
    <p:restoredTop sz="94572" autoAdjust="0"/>
  </p:normalViewPr>
  <p:slideViewPr>
    <p:cSldViewPr snapToGrid="0" snapToObjects="1">
      <p:cViewPr varScale="1">
        <p:scale>
          <a:sx n="126" d="100"/>
          <a:sy n="126" d="100"/>
        </p:scale>
        <p:origin x="-120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4" Type="http://schemas.openxmlformats.org/officeDocument/2006/relationships/slide" Target="slides/slide15.xml"/><Relationship Id="rId5" Type="http://schemas.openxmlformats.org/officeDocument/2006/relationships/slide" Target="slides/slide17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28T12:04:02.499" idx="2">
    <p:pos x="2991" y="3441"/>
    <p:text>Go to slide master view and add unique titles to all slides. They will not be visible, but will be used by screen readers.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6/9/17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0" tIns="46480" rIns="92960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60" tIns="46480" rIns="92960" bIns="464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3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6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7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4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Paragraph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Special 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46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4D311-73F7-5D42-B843-E8305C7307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0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214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60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19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41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91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092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727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50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66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74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6545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024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546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66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511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132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133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496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671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3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87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6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13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6/9/17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The Ohio State Univers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51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7CA9E1-FD12-E64D-B50B-40AA792B7EE7}" type="datetimeFigureOut">
              <a:rPr lang="en-US">
                <a:latin typeface="Arial"/>
              </a:rPr>
              <a:pPr/>
              <a:t>6/9/17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6991D60-2782-5F4B-BB5F-7A35FFE6BA10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pic>
        <p:nvPicPr>
          <p:cNvPr id="8" name="Picture 7" descr="TheOhioStateUniversity-1C-REV-Horiz-CMYK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9" y="43732"/>
            <a:ext cx="3136405" cy="4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9EF2A-EF13-A443-99FC-9C09E26C013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702B-1403-214E-8AF4-FE75FE7D594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2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5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11.jpeg"/><Relationship Id="rId5" Type="http://schemas.microsoft.com/office/2007/relationships/hdphoto" Target="../media/hdphoto4.wdp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413015" y="3744003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Website Redesign Project 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13015" y="4567385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Robyn Ness		Sue Beck		Jason Michel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3306269"/>
              </p:ext>
            </p:extLst>
          </p:nvPr>
        </p:nvGraphicFramePr>
        <p:xfrm>
          <a:off x="-26263" y="909782"/>
          <a:ext cx="9210579" cy="598931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67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63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58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612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7303">
                <a:tc>
                  <a:txBody>
                    <a:bodyPr/>
                    <a:lstStyle/>
                    <a:p>
                      <a:r>
                        <a:rPr lang="en-US" sz="1200" dirty="0"/>
                        <a:t>Locations &amp; Hours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Research &amp; Tools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Services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About Us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Thompson Library</a:t>
                      </a:r>
                    </a:p>
                    <a:p>
                      <a:pPr marL="0" indent="0">
                        <a:buFont typeface="Courier New"/>
                        <a:buNone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•  Thompson Gallery</a:t>
                      </a:r>
                    </a:p>
                    <a:p>
                      <a:pPr marL="0" indent="0">
                        <a:buFont typeface="Courier New"/>
                        <a:buNone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•  Creighton Special </a:t>
                      </a:r>
                    </a:p>
                    <a:p>
                      <a:pPr marL="0" indent="0">
                        <a:buFont typeface="Courier New"/>
                        <a:buNone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Collections Reading </a:t>
                      </a:r>
                    </a:p>
                    <a:p>
                      <a:pPr marL="0" indent="0">
                        <a:buFont typeface="Courier New"/>
                        <a:buNone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Room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18th Avenue Library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Architecture Library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Billy Ireland Cartoon Library &amp; Museum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Biological Sciences &amp; Pharmacy Library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Fine Arts Library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Food, Agricultural, and Environmental Sciences Library &amp; Student Success Center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Geology Library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Music &amp; Dance Library 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Veterinary Medicine Library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 Archives</a:t>
                      </a:r>
                    </a:p>
                    <a:p>
                      <a:endParaRPr lang="en-US" sz="12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Partner Libraries: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Health Sciences Library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Law Library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Regional Campus Libraries</a:t>
                      </a:r>
                    </a:p>
                    <a:p>
                      <a:endParaRPr lang="en-US" sz="1200" kern="120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Location-Based Services: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Reserve a Group Study Room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Services by Location 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a Maintenance Issue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Tool Help: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(Various systems)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 It!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Citation Finder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</a:p>
                    <a:p>
                      <a:endParaRPr lang="en-US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Process Help: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FAQ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Search Help / Best Practices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Citation Help &amp; Tools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</a:p>
                    <a:p>
                      <a:endParaRPr lang="en-US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Request Forms: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Trial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eResource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Request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Streaming Media Request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Free Electronic Resource Request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</a:p>
                    <a:p>
                      <a:endParaRPr lang="en-US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Specialized Resources: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Byrd Polar Archive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Cartoon Collection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Hilandar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Research Library 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Lawrence and Lee Theatre Research Institute 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Ohio Congressional Archives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Rare Books and Manuscripts Library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• 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Charvat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Collection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 Archives 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Global Studies Resources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Government Documents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Digital Exhibits 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Circulation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ILL / Article Express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Reference / Ask Us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Subject Librarians / Specialists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Copyright Resource Center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Publishing &amp; Repository Services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Instructional Services</a:t>
                      </a:r>
                    </a:p>
                    <a:p>
                      <a:pPr marL="0" indent="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None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• Items?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Course Reserves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Tutoring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Commons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Textbooks on Reserve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Facilities Rental</a:t>
                      </a:r>
                    </a:p>
                    <a:p>
                      <a:pPr marL="171450" indent="-171450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Arial"/>
                        <a:buChar char="•"/>
                      </a:pPr>
                      <a:r>
                        <a:rPr lang="en-US" sz="12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University Records Management</a:t>
                      </a:r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 the Director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News &amp; Events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Mission, Vision, Values, Initiatives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 Chart 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Division &amp; Department Descriptions: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Office of the Director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Content &amp; Access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 &amp;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Education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 Collections &amp;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Area Studies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Planning &amp;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endParaRPr lang="en-US" sz="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Staff Directory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Jobs &amp; Recruiting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Friends of the Libraries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Giving to the Libraries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Contact Us</a:t>
                      </a:r>
                    </a:p>
                    <a:p>
                      <a:pPr marL="192024" indent="-192024">
                        <a:buFont typeface="Arial"/>
                        <a:buChar char="•"/>
                      </a:pPr>
                      <a:endParaRPr lang="en-US" sz="7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95046"/>
            <a:ext cx="9144000" cy="5083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Navigation &amp; Content Outline</a:t>
            </a:r>
          </a:p>
        </p:txBody>
      </p:sp>
    </p:spTree>
    <p:extLst>
      <p:ext uri="{BB962C8B-B14F-4D97-AF65-F5344CB8AC3E}">
        <p14:creationId xmlns:p14="http://schemas.microsoft.com/office/powerpoint/2010/main" val="297582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71061"/>
          <a:stretch/>
        </p:blipFill>
        <p:spPr>
          <a:xfrm>
            <a:off x="578215" y="3968028"/>
            <a:ext cx="8317176" cy="105236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6560" y="1830387"/>
            <a:ext cx="855997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common question during Functional Expert Meetings: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to place public vs. internally-focused content?</a:t>
            </a:r>
          </a:p>
          <a:p>
            <a:pPr>
              <a:spcAft>
                <a:spcPts val="600"/>
              </a:spcAft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answer – or the place to look: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“What Content Goes Where” document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6" y="1208106"/>
            <a:ext cx="8837081" cy="508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B0000"/>
                </a:solidFill>
              </a:rPr>
              <a:t>What Content Goes Where?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4508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80F20"/>
                </a:solidFill>
              </a:rPr>
              <a:t>Online at: </a:t>
            </a:r>
            <a:r>
              <a:rPr lang="en-US" sz="2800" b="1" u="sng" dirty="0">
                <a:solidFill>
                  <a:srgbClr val="A80F20"/>
                </a:solidFill>
              </a:rPr>
              <a:t>http://</a:t>
            </a:r>
            <a:r>
              <a:rPr lang="en-US" sz="2800" b="1" u="sng" dirty="0" err="1">
                <a:solidFill>
                  <a:srgbClr val="A80F20"/>
                </a:solidFill>
              </a:rPr>
              <a:t>go.osu.edu</a:t>
            </a:r>
            <a:r>
              <a:rPr lang="en-US" sz="2800" b="1" u="sng" dirty="0">
                <a:solidFill>
                  <a:srgbClr val="A80F20"/>
                </a:solidFill>
              </a:rPr>
              <a:t>/</a:t>
            </a:r>
            <a:r>
              <a:rPr lang="en-US" sz="2800" b="1" u="sng" dirty="0" err="1">
                <a:solidFill>
                  <a:srgbClr val="A80F20"/>
                </a:solidFill>
              </a:rPr>
              <a:t>osul-wcgw</a:t>
            </a:r>
            <a:r>
              <a:rPr lang="en-US" sz="2800" b="1" u="sng" dirty="0">
                <a:solidFill>
                  <a:srgbClr val="A80F20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44" y="5044356"/>
            <a:ext cx="7930990" cy="565649"/>
          </a:xfrm>
          <a:prstGeom prst="rect">
            <a:avLst/>
          </a:prstGeom>
          <a:ln w="28575" cmpd="sng">
            <a:solidFill>
              <a:srgbClr val="A80F2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78215" y="3752692"/>
            <a:ext cx="8317176" cy="214917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What’s in it for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1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899330" y="1648257"/>
            <a:ext cx="7791391" cy="424410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Benefits for Library Users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Simplified navigation</a:t>
            </a:r>
          </a:p>
          <a:p>
            <a:pPr marL="571500" lvl="2">
              <a:tabLst>
                <a:tab pos="574675" algn="l"/>
              </a:tabLst>
            </a:pPr>
            <a:r>
              <a:rPr lang="en-US" dirty="0" smtClean="0"/>
              <a:t>Fewer </a:t>
            </a:r>
            <a:r>
              <a:rPr lang="en-US" dirty="0"/>
              <a:t>layers reduce user </a:t>
            </a:r>
            <a:r>
              <a:rPr lang="en-US" dirty="0" smtClean="0"/>
              <a:t>confusion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Responsive </a:t>
            </a:r>
            <a:r>
              <a:rPr lang="en-US" dirty="0"/>
              <a:t>&amp; accessible </a:t>
            </a:r>
            <a:r>
              <a:rPr lang="en-US" dirty="0" smtClean="0"/>
              <a:t>design</a:t>
            </a: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Better system </a:t>
            </a:r>
            <a:r>
              <a:rPr lang="en-US" dirty="0" smtClean="0"/>
              <a:t>performance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Taxonomies for sorting and filtering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Aesthetically </a:t>
            </a:r>
            <a:r>
              <a:rPr lang="en-US" dirty="0" smtClean="0"/>
              <a:t>appealing design</a:t>
            </a:r>
            <a:endParaRPr lang="en-US" dirty="0"/>
          </a:p>
          <a:p>
            <a:pPr marL="571500" lvl="2"/>
            <a:r>
              <a:rPr lang="en-US" dirty="0"/>
              <a:t>Clear display for quick consumption of critical content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9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899330" y="1648257"/>
            <a:ext cx="7791391" cy="424410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Benefits for Library Staff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Better </a:t>
            </a:r>
            <a:r>
              <a:rPr lang="en-US" dirty="0"/>
              <a:t>system </a:t>
            </a:r>
            <a:r>
              <a:rPr lang="en-US" dirty="0" smtClean="0"/>
              <a:t>performance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Easier </a:t>
            </a:r>
            <a:r>
              <a:rPr lang="en-US" dirty="0"/>
              <a:t>to create appealing content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Ability to upload and link documents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Cascading </a:t>
            </a:r>
            <a:r>
              <a:rPr lang="en-US" dirty="0"/>
              <a:t>changes</a:t>
            </a:r>
          </a:p>
          <a:p>
            <a:pPr marL="571500" lvl="2"/>
            <a:r>
              <a:rPr lang="en-US" dirty="0"/>
              <a:t>No need for multiple page visits and edits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Flexible with content types</a:t>
            </a:r>
          </a:p>
          <a:p>
            <a:pPr marL="571500" lvl="2"/>
            <a:r>
              <a:rPr lang="en-US" dirty="0"/>
              <a:t>No need for html hand-coding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/>
              <a:t>Plugins for additional features</a:t>
            </a:r>
          </a:p>
          <a:p>
            <a:pPr lvl="1"/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5"/>
          </p:nvPr>
        </p:nvSpPr>
        <p:spPr>
          <a:xfrm>
            <a:off x="5573888" y="229810"/>
            <a:ext cx="3392206" cy="668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Demo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7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36880" y="1830387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Another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round of user testing </a:t>
            </a:r>
          </a:p>
          <a:p>
            <a:pPr marL="749300" lvl="2" indent="-285750"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 19, 27, &amp; 29</a:t>
            </a:r>
          </a:p>
          <a:p>
            <a:pPr marL="749300" lvl="2" indent="-285750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Audience Focus: Faculty/Staff &amp; Graduate Students</a:t>
            </a:r>
          </a:p>
          <a:p>
            <a:pPr marL="749300" lvl="2" indent="-285750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 Focus: Navigation for Services, Research &amp; Tools;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 Page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1800" dirty="0" smtClean="0"/>
          </a:p>
          <a:p>
            <a:pPr marL="454025" indent="-454025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 writing workshops</a:t>
            </a:r>
          </a:p>
          <a:p>
            <a:pPr marL="749300" lvl="2" indent="-285750">
              <a:lnSpc>
                <a:spcPct val="80000"/>
              </a:lnSpc>
              <a:spcAft>
                <a:spcPts val="60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July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dates TBA</a:t>
            </a:r>
          </a:p>
          <a:p>
            <a:pPr marL="171450" lvl="1" indent="-17145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1800" dirty="0"/>
          </a:p>
          <a:p>
            <a:pPr marL="454025" indent="-454025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Preview site release</a:t>
            </a:r>
          </a:p>
          <a:p>
            <a:pPr marL="796925" lvl="2" indent="-342900">
              <a:lnSpc>
                <a:spcPct val="80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Coming soon!</a:t>
            </a:r>
          </a:p>
          <a:p>
            <a:pPr marL="171450" lvl="1" indent="-171450">
              <a:lnSpc>
                <a:spcPct val="80000"/>
              </a:lnSpc>
              <a:spcAft>
                <a:spcPts val="600"/>
              </a:spcAft>
              <a:buFont typeface="Arial"/>
              <a:buChar char="•"/>
            </a:pPr>
            <a:endParaRPr lang="en-US" sz="10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6" y="1208106"/>
            <a:ext cx="8572923" cy="508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B0000"/>
                </a:solidFill>
              </a:rPr>
              <a:t>Other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041567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6"/>
          </p:nvPr>
        </p:nvSpPr>
        <p:spPr>
          <a:xfrm>
            <a:off x="651757" y="1734522"/>
            <a:ext cx="5714753" cy="127156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sz="6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08252" y="4080509"/>
            <a:ext cx="5856710" cy="2171701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marL="0" indent="0" algn="l" defTabSz="457200" rtl="0" eaLnBrk="1" latinLnBrk="0" hangingPunct="1">
              <a:lnSpc>
                <a:spcPts val="8400"/>
              </a:lnSpc>
              <a:spcBef>
                <a:spcPts val="0"/>
              </a:spcBef>
              <a:buFont typeface="Arial"/>
              <a:buNone/>
              <a:defRPr sz="8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0"/>
              </a:spcBef>
              <a:buFont typeface="Arial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2920" indent="0" algn="l" defTabSz="457200" rtl="0" eaLnBrk="1" latinLnBrk="0" hangingPunct="1">
              <a:spcBef>
                <a:spcPts val="350"/>
              </a:spcBef>
              <a:buFont typeface="Arial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/>
              <a:t>What questions do you have?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1188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Where we’re headed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306916" y="1830387"/>
            <a:ext cx="8669614" cy="4525963"/>
          </a:xfrm>
        </p:spPr>
        <p:txBody>
          <a:bodyPr>
            <a:noAutofit/>
          </a:bodyPr>
          <a:lstStyle/>
          <a:p>
            <a:pPr marL="342900" indent="-342900">
              <a:buSzPct val="99000"/>
              <a:buFont typeface="Wingdings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Content analysis of current site (WI 2017)</a:t>
            </a:r>
          </a:p>
          <a:p>
            <a:pPr marL="342900" indent="-342900">
              <a:buSzPct val="99000"/>
              <a:buFont typeface="Wingdings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OSUL functionality discussions (WI 2017, iterative) </a:t>
            </a:r>
          </a:p>
          <a:p>
            <a:pPr marL="342900" indent="-342900">
              <a:buSzPct val="99000"/>
              <a:buFont typeface="Wingdings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User needs surveys (WI 2017, iterative)</a:t>
            </a:r>
          </a:p>
          <a:p>
            <a:pPr marL="342900" indent="-342900">
              <a:buSzPct val="99000"/>
              <a:buFont typeface="Wingdings" charset="2"/>
              <a:buChar char="ü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 a user experience (UX) cohort; start user testing (SP 2017, testing iterative)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Initial draft of information architecture (SP 2017, rework based on testing)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raining and content migration (late-SP 2017, ongoing)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Release early preview site for public feedback (mid-SU 2017)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Replace old site with new site (as soon as January 1, 2018, depending on content readiness and user testing results)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916" y="1208106"/>
            <a:ext cx="8669613" cy="508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B0000"/>
                </a:solidFill>
              </a:rPr>
              <a:t>Project Milestones + Where We Are</a:t>
            </a:r>
          </a:p>
        </p:txBody>
      </p:sp>
      <p:sp>
        <p:nvSpPr>
          <p:cNvPr id="6" name="Right Arrow 5"/>
          <p:cNvSpPr/>
          <p:nvPr/>
        </p:nvSpPr>
        <p:spPr>
          <a:xfrm rot="19833608">
            <a:off x="-9492" y="3628203"/>
            <a:ext cx="714096" cy="632474"/>
          </a:xfrm>
          <a:prstGeom prst="rightArrow">
            <a:avLst/>
          </a:prstGeom>
          <a:solidFill>
            <a:srgbClr val="A80F20"/>
          </a:solidFill>
          <a:ln>
            <a:solidFill>
              <a:srgbClr val="A80F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80F2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02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26720" y="1830387"/>
            <a:ext cx="8549810" cy="4525963"/>
          </a:xfrm>
        </p:spPr>
        <p:txBody>
          <a:bodyPr>
            <a:normAutofit/>
          </a:bodyPr>
          <a:lstStyle/>
          <a:p>
            <a:pPr marL="341313" indent="-341313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Agree on scope of site / navigation</a:t>
            </a:r>
          </a:p>
          <a:p>
            <a:pPr marL="341313" indent="-341313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Review outline of content for each section </a:t>
            </a:r>
          </a:p>
          <a:p>
            <a:pPr marL="341313" indent="-341313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 individually or by sections of the site to discuss mapping old content to new site</a:t>
            </a:r>
          </a:p>
          <a:p>
            <a:pPr marL="341313" indent="-341313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 training and access to new site</a:t>
            </a:r>
          </a:p>
          <a:p>
            <a:pPr marL="341313" indent="-341313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Migrate content over the summer and into the fall</a:t>
            </a:r>
          </a:p>
          <a:p>
            <a:pPr lvl="1" indent="-115888">
              <a:spcAft>
                <a:spcPts val="600"/>
              </a:spcAft>
            </a:pPr>
            <a:r>
              <a:rPr lang="en-US" sz="1800" dirty="0"/>
              <a:t>  If needed, work with UX Writer to adjust content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16" y="1208106"/>
            <a:ext cx="8669613" cy="508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B0000"/>
                </a:solidFill>
              </a:rPr>
              <a:t>Content Migration Strategy</a:t>
            </a:r>
          </a:p>
        </p:txBody>
      </p:sp>
    </p:spTree>
    <p:extLst>
      <p:ext uri="{BB962C8B-B14F-4D97-AF65-F5344CB8AC3E}">
        <p14:creationId xmlns:p14="http://schemas.microsoft.com/office/powerpoint/2010/main" val="216633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540" y="2772109"/>
            <a:ext cx="9106147" cy="3508393"/>
            <a:chOff x="18540" y="2232919"/>
            <a:chExt cx="9106147" cy="35083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t="21941" b="9588"/>
            <a:stretch/>
          </p:blipFill>
          <p:spPr>
            <a:xfrm>
              <a:off x="18540" y="2232919"/>
              <a:ext cx="9106147" cy="3508393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H="1">
              <a:off x="6136946" y="3929978"/>
              <a:ext cx="126" cy="12253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150495" y="3948871"/>
              <a:ext cx="126" cy="12253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1153680" y="3363701"/>
              <a:ext cx="126" cy="1225365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79893" y="3988556"/>
              <a:ext cx="1538390" cy="0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755862" y="3953942"/>
              <a:ext cx="126" cy="122536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51981" y="2232919"/>
              <a:ext cx="0" cy="626330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707848" y="2385319"/>
              <a:ext cx="0" cy="1281063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842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Another View of Where We 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6682" y="1532291"/>
            <a:ext cx="2994310" cy="74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A80F20"/>
                </a:solidFill>
                <a:latin typeface="Calibri"/>
              </a:rPr>
              <a:t>Explore the</a:t>
            </a:r>
          </a:p>
          <a:p>
            <a:pPr algn="ctr">
              <a:lnSpc>
                <a:spcPct val="80000"/>
              </a:lnSpc>
            </a:pPr>
            <a:r>
              <a:rPr lang="en-US" sz="2400" b="1" i="1" u="sng" dirty="0">
                <a:solidFill>
                  <a:srgbClr val="A80F20"/>
                </a:solidFill>
                <a:latin typeface="Calibri"/>
              </a:rPr>
              <a:t>Problem</a:t>
            </a:r>
            <a:r>
              <a:rPr lang="en-US" sz="2800" b="1" dirty="0">
                <a:solidFill>
                  <a:srgbClr val="A80F20"/>
                </a:solidFill>
                <a:latin typeface="Calibri"/>
              </a:rPr>
              <a:t> </a:t>
            </a:r>
            <a:r>
              <a:rPr lang="en-US" sz="2400" b="1" dirty="0">
                <a:solidFill>
                  <a:srgbClr val="A80F20"/>
                </a:solidFill>
                <a:latin typeface="Calibri"/>
              </a:rPr>
              <a:t>Space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3262" y="1532291"/>
            <a:ext cx="299431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rgbClr val="A80F20"/>
                </a:solidFill>
                <a:latin typeface="Calibri"/>
              </a:rPr>
              <a:t>Explore the</a:t>
            </a:r>
          </a:p>
          <a:p>
            <a:pPr algn="ctr">
              <a:lnSpc>
                <a:spcPct val="80000"/>
              </a:lnSpc>
            </a:pPr>
            <a:r>
              <a:rPr lang="en-US" sz="2400" b="1" i="1" u="sng">
                <a:solidFill>
                  <a:srgbClr val="A80F20"/>
                </a:solidFill>
                <a:latin typeface="Calibri"/>
              </a:rPr>
              <a:t>Solution</a:t>
            </a:r>
            <a:r>
              <a:rPr lang="en-US" sz="2400" b="1">
                <a:solidFill>
                  <a:srgbClr val="A80F20"/>
                </a:solidFill>
                <a:latin typeface="Calibri"/>
              </a:rPr>
              <a:t> Space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469" y="2451260"/>
            <a:ext cx="5001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A80F20"/>
                </a:solidFill>
                <a:latin typeface="Calibri"/>
              </a:rPr>
              <a:t>Observing &amp; Synthesizing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5342" y="2442340"/>
            <a:ext cx="5001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A80F20"/>
                </a:solidFill>
                <a:latin typeface="Calibri"/>
              </a:rPr>
              <a:t>Ideating &amp; Prototyping</a:t>
            </a:r>
          </a:p>
        </p:txBody>
      </p:sp>
      <p:sp>
        <p:nvSpPr>
          <p:cNvPr id="22" name="Right Arrow 21"/>
          <p:cNvSpPr/>
          <p:nvPr/>
        </p:nvSpPr>
        <p:spPr>
          <a:xfrm rot="18630307">
            <a:off x="4491099" y="4291586"/>
            <a:ext cx="1611349" cy="632474"/>
          </a:xfrm>
          <a:prstGeom prst="rightArrow">
            <a:avLst/>
          </a:prstGeom>
          <a:solidFill>
            <a:srgbClr val="A80F20"/>
          </a:solidFill>
          <a:ln>
            <a:solidFill>
              <a:srgbClr val="A80F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80F2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01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08106"/>
            <a:ext cx="9144000" cy="5083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Reminder – This is a draft.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5032" y="2118220"/>
            <a:ext cx="6087872" cy="3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3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931" y="-6739"/>
            <a:ext cx="6241142" cy="6222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578" y="6206335"/>
            <a:ext cx="6212806" cy="8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b="11439"/>
          <a:stretch/>
        </p:blipFill>
        <p:spPr>
          <a:xfrm>
            <a:off x="0" y="40104"/>
            <a:ext cx="9144000" cy="675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274" y="5591827"/>
            <a:ext cx="9022089" cy="1208885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76" y="5582280"/>
            <a:ext cx="9068226" cy="1094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biLevel thresh="50000"/>
            <a:alphaModFix amt="93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19187"/>
          <a:stretch/>
        </p:blipFill>
        <p:spPr>
          <a:xfrm>
            <a:off x="161663" y="5910342"/>
            <a:ext cx="3168984" cy="8903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30648" y="5744227"/>
            <a:ext cx="2646790" cy="1056485"/>
          </a:xfrm>
          <a:prstGeom prst="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b="1311"/>
          <a:stretch/>
        </p:blipFill>
        <p:spPr>
          <a:xfrm>
            <a:off x="47697" y="89709"/>
            <a:ext cx="9070847" cy="550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3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729</TotalTime>
  <Words>473</Words>
  <Application>Microsoft Macintosh PowerPoint</Application>
  <PresentationFormat>On-screen Show (4:3)</PresentationFormat>
  <Paragraphs>165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2_Title Slide</vt:lpstr>
      <vt:lpstr>Content Slide</vt:lpstr>
      <vt:lpstr>Clarity</vt:lpstr>
      <vt:lpstr>Office Theme</vt:lpstr>
      <vt:lpstr>PowerPoint Presentation</vt:lpstr>
      <vt:lpstr>PowerPoint Presentation</vt:lpstr>
      <vt:lpstr>Project Milestones + Where We Are</vt:lpstr>
      <vt:lpstr>Content Migration Strategy</vt:lpstr>
      <vt:lpstr>Another View of Where We Are</vt:lpstr>
      <vt:lpstr>Reminder – This is a draft.</vt:lpstr>
      <vt:lpstr>PowerPoint Presentation</vt:lpstr>
      <vt:lpstr>PowerPoint Presentation</vt:lpstr>
      <vt:lpstr>PowerPoint Presentation</vt:lpstr>
      <vt:lpstr>PowerPoint Presentation</vt:lpstr>
      <vt:lpstr>What Content Goes Where?</vt:lpstr>
      <vt:lpstr>PowerPoint Presentation</vt:lpstr>
      <vt:lpstr>PowerPoint Presentation</vt:lpstr>
      <vt:lpstr>PowerPoint Presentation</vt:lpstr>
      <vt:lpstr>PowerPoint Presentation</vt:lpstr>
      <vt:lpstr>Other Announcements</vt:lpstr>
      <vt:lpstr>PowerPoint Presentation</vt:lpstr>
    </vt:vector>
  </TitlesOfParts>
  <Manager/>
  <Company>OSU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Jacquie Aberegg</dc:creator>
  <cp:keywords/>
  <dc:description/>
  <cp:lastModifiedBy>Robyn Ness</cp:lastModifiedBy>
  <cp:revision>48</cp:revision>
  <cp:lastPrinted>2017-06-07T15:00:19Z</cp:lastPrinted>
  <dcterms:created xsi:type="dcterms:W3CDTF">2013-05-24T18:55:25Z</dcterms:created>
  <dcterms:modified xsi:type="dcterms:W3CDTF">2017-06-09T15:20:55Z</dcterms:modified>
  <cp:category/>
</cp:coreProperties>
</file>