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1" r:id="rId2"/>
    <p:sldId id="257" r:id="rId3"/>
    <p:sldId id="258" r:id="rId4"/>
    <p:sldId id="263" r:id="rId5"/>
    <p:sldId id="262" r:id="rId6"/>
    <p:sldId id="259" r:id="rId7"/>
    <p:sldId id="264" r:id="rId8"/>
    <p:sldId id="265"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2" d="100"/>
          <a:sy n="142" d="100"/>
        </p:scale>
        <p:origin x="-5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7CA9E1-FD12-E64D-B50B-40AA792B7EE7}" type="datetimeFigureOut">
              <a:rPr lang="en-US">
                <a:latin typeface="Arial"/>
              </a:rPr>
              <a:pPr/>
              <a:t>3/22/17</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56991D60-2782-5F4B-BB5F-7A35FFE6BA10}" type="slidenum">
              <a:rPr lang="en-US">
                <a:latin typeface="Arial"/>
              </a:rPr>
              <a:pPr/>
              <a:t>‹#›</a:t>
            </a:fld>
            <a:endParaRPr lang="en-US">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38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CA9E1-FD12-E64D-B50B-40AA792B7EE7}" type="datetimeFigureOut">
              <a:rPr lang="en-US">
                <a:latin typeface="Arial"/>
              </a:rPr>
              <a:pPr/>
              <a:t>3/22/17</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56991D60-2782-5F4B-BB5F-7A35FFE6BA10}" type="slidenum">
              <a:rPr lang="en-US">
                <a:latin typeface="Arial"/>
              </a:rPr>
              <a:pPr/>
              <a:t>‹#›</a:t>
            </a:fld>
            <a:endParaRPr lang="en-US">
              <a:latin typeface="Arial"/>
            </a:endParaRPr>
          </a:p>
        </p:txBody>
      </p:sp>
    </p:spTree>
    <p:extLst>
      <p:ext uri="{BB962C8B-B14F-4D97-AF65-F5344CB8AC3E}">
        <p14:creationId xmlns:p14="http://schemas.microsoft.com/office/powerpoint/2010/main" val="199723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7CA9E1-FD12-E64D-B50B-40AA792B7EE7}" type="datetimeFigureOut">
              <a:rPr lang="en-US">
                <a:latin typeface="Arial"/>
              </a:rPr>
              <a:pPr/>
              <a:t>3/22/17</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56991D60-2782-5F4B-BB5F-7A35FFE6BA10}" type="slidenum">
              <a:rPr lang="en-US">
                <a:latin typeface="Arial"/>
              </a:rPr>
              <a:pPr/>
              <a:t>‹#›</a:t>
            </a:fld>
            <a:endParaRPr lang="en-US">
              <a:latin typeface="Arial"/>
            </a:endParaRPr>
          </a:p>
        </p:txBody>
      </p:sp>
    </p:spTree>
    <p:extLst>
      <p:ext uri="{BB962C8B-B14F-4D97-AF65-F5344CB8AC3E}">
        <p14:creationId xmlns:p14="http://schemas.microsoft.com/office/powerpoint/2010/main" val="362032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CA9E1-FD12-E64D-B50B-40AA792B7EE7}" type="datetimeFigureOut">
              <a:rPr lang="en-US">
                <a:latin typeface="Arial"/>
              </a:rPr>
              <a:pPr/>
              <a:t>3/22/17</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56991D60-2782-5F4B-BB5F-7A35FFE6BA10}" type="slidenum">
              <a:rPr lang="en-US">
                <a:latin typeface="Arial"/>
              </a:rPr>
              <a:pPr/>
              <a:t>‹#›</a:t>
            </a:fld>
            <a:endParaRPr lang="en-US">
              <a:latin typeface="Arial"/>
            </a:endParaRPr>
          </a:p>
        </p:txBody>
      </p:sp>
    </p:spTree>
    <p:extLst>
      <p:ext uri="{BB962C8B-B14F-4D97-AF65-F5344CB8AC3E}">
        <p14:creationId xmlns:p14="http://schemas.microsoft.com/office/powerpoint/2010/main" val="68726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7CA9E1-FD12-E64D-B50B-40AA792B7EE7}" type="datetimeFigureOut">
              <a:rPr lang="en-US">
                <a:latin typeface="Arial"/>
              </a:rPr>
              <a:pPr/>
              <a:t>3/22/17</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56991D60-2782-5F4B-BB5F-7A35FFE6BA10}" type="slidenum">
              <a:rPr lang="en-US">
                <a:latin typeface="Arial"/>
              </a:rPr>
              <a:pPr/>
              <a:t>‹#›</a:t>
            </a:fld>
            <a:endParaRPr lang="en-US">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4431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7CA9E1-FD12-E64D-B50B-40AA792B7EE7}" type="datetimeFigureOut">
              <a:rPr lang="en-US">
                <a:latin typeface="Arial"/>
              </a:rPr>
              <a:pPr/>
              <a:t>3/22/17</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56991D60-2782-5F4B-BB5F-7A35FFE6BA10}" type="slidenum">
              <a:rPr lang="en-US">
                <a:latin typeface="Arial"/>
              </a:rPr>
              <a:pPr/>
              <a:t>‹#›</a:t>
            </a:fld>
            <a:endParaRPr lang="en-US">
              <a:latin typeface="Arial"/>
            </a:endParaRPr>
          </a:p>
        </p:txBody>
      </p:sp>
    </p:spTree>
    <p:extLst>
      <p:ext uri="{BB962C8B-B14F-4D97-AF65-F5344CB8AC3E}">
        <p14:creationId xmlns:p14="http://schemas.microsoft.com/office/powerpoint/2010/main" val="342063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7CA9E1-FD12-E64D-B50B-40AA792B7EE7}" type="datetimeFigureOut">
              <a:rPr lang="en-US">
                <a:latin typeface="Arial"/>
              </a:rPr>
              <a:pPr/>
              <a:t>3/22/17</a:t>
            </a:fld>
            <a:endParaRPr lang="en-US">
              <a:latin typeface="Arial"/>
            </a:endParaRPr>
          </a:p>
        </p:txBody>
      </p:sp>
      <p:sp>
        <p:nvSpPr>
          <p:cNvPr id="8" name="Footer Placeholder 7"/>
          <p:cNvSpPr>
            <a:spLocks noGrp="1"/>
          </p:cNvSpPr>
          <p:nvPr>
            <p:ph type="ftr" sz="quarter" idx="11"/>
          </p:nvPr>
        </p:nvSpPr>
        <p:spPr/>
        <p:txBody>
          <a:bodyPr/>
          <a:lstStyle/>
          <a:p>
            <a:endParaRPr lang="en-US">
              <a:latin typeface="Arial"/>
            </a:endParaRPr>
          </a:p>
        </p:txBody>
      </p:sp>
      <p:sp>
        <p:nvSpPr>
          <p:cNvPr id="9" name="Slide Number Placeholder 8"/>
          <p:cNvSpPr>
            <a:spLocks noGrp="1"/>
          </p:cNvSpPr>
          <p:nvPr>
            <p:ph type="sldNum" sz="quarter" idx="12"/>
          </p:nvPr>
        </p:nvSpPr>
        <p:spPr/>
        <p:txBody>
          <a:bodyPr/>
          <a:lstStyle/>
          <a:p>
            <a:fld id="{56991D60-2782-5F4B-BB5F-7A35FFE6BA10}" type="slidenum">
              <a:rPr lang="en-US">
                <a:latin typeface="Arial"/>
              </a:rPr>
              <a:pPr/>
              <a:t>‹#›</a:t>
            </a:fld>
            <a:endParaRPr lang="en-US">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40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7CA9E1-FD12-E64D-B50B-40AA792B7EE7}" type="datetimeFigureOut">
              <a:rPr lang="en-US">
                <a:latin typeface="Arial"/>
              </a:rPr>
              <a:pPr/>
              <a:t>3/22/17</a:t>
            </a:fld>
            <a:endParaRPr lang="en-US">
              <a:latin typeface="Arial"/>
            </a:endParaRPr>
          </a:p>
        </p:txBody>
      </p:sp>
      <p:sp>
        <p:nvSpPr>
          <p:cNvPr id="4" name="Footer Placeholder 3"/>
          <p:cNvSpPr>
            <a:spLocks noGrp="1"/>
          </p:cNvSpPr>
          <p:nvPr>
            <p:ph type="ftr" sz="quarter" idx="11"/>
          </p:nvPr>
        </p:nvSpPr>
        <p:spPr/>
        <p:txBody>
          <a:bodyPr/>
          <a:lstStyle/>
          <a:p>
            <a:endParaRPr lang="en-US">
              <a:latin typeface="Arial"/>
            </a:endParaRPr>
          </a:p>
        </p:txBody>
      </p:sp>
      <p:sp>
        <p:nvSpPr>
          <p:cNvPr id="5" name="Slide Number Placeholder 4"/>
          <p:cNvSpPr>
            <a:spLocks noGrp="1"/>
          </p:cNvSpPr>
          <p:nvPr>
            <p:ph type="sldNum" sz="quarter" idx="12"/>
          </p:nvPr>
        </p:nvSpPr>
        <p:spPr/>
        <p:txBody>
          <a:bodyPr/>
          <a:lstStyle/>
          <a:p>
            <a:fld id="{56991D60-2782-5F4B-BB5F-7A35FFE6BA10}" type="slidenum">
              <a:rPr lang="en-US">
                <a:latin typeface="Arial"/>
              </a:rPr>
              <a:pPr/>
              <a:t>‹#›</a:t>
            </a:fld>
            <a:endParaRPr lang="en-US">
              <a:latin typeface="Arial"/>
            </a:endParaRPr>
          </a:p>
        </p:txBody>
      </p:sp>
    </p:spTree>
    <p:extLst>
      <p:ext uri="{BB962C8B-B14F-4D97-AF65-F5344CB8AC3E}">
        <p14:creationId xmlns:p14="http://schemas.microsoft.com/office/powerpoint/2010/main" val="419468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CA9E1-FD12-E64D-B50B-40AA792B7EE7}" type="datetimeFigureOut">
              <a:rPr lang="en-US">
                <a:latin typeface="Arial"/>
              </a:rPr>
              <a:pPr/>
              <a:t>3/22/17</a:t>
            </a:fld>
            <a:endParaRPr lang="en-US">
              <a:latin typeface="Arial"/>
            </a:endParaRPr>
          </a:p>
        </p:txBody>
      </p:sp>
      <p:sp>
        <p:nvSpPr>
          <p:cNvPr id="3" name="Footer Placeholder 2"/>
          <p:cNvSpPr>
            <a:spLocks noGrp="1"/>
          </p:cNvSpPr>
          <p:nvPr>
            <p:ph type="ftr" sz="quarter" idx="11"/>
          </p:nvPr>
        </p:nvSpPr>
        <p:spPr/>
        <p:txBody>
          <a:bodyPr/>
          <a:lstStyle/>
          <a:p>
            <a:endParaRPr lang="en-US">
              <a:latin typeface="Arial"/>
            </a:endParaRPr>
          </a:p>
        </p:txBody>
      </p:sp>
      <p:sp>
        <p:nvSpPr>
          <p:cNvPr id="4" name="Slide Number Placeholder 3"/>
          <p:cNvSpPr>
            <a:spLocks noGrp="1"/>
          </p:cNvSpPr>
          <p:nvPr>
            <p:ph type="sldNum" sz="quarter" idx="12"/>
          </p:nvPr>
        </p:nvSpPr>
        <p:spPr/>
        <p:txBody>
          <a:bodyPr/>
          <a:lstStyle/>
          <a:p>
            <a:fld id="{56991D60-2782-5F4B-BB5F-7A35FFE6BA10}" type="slidenum">
              <a:rPr lang="en-US">
                <a:latin typeface="Arial"/>
              </a:rPr>
              <a:pPr/>
              <a:t>‹#›</a:t>
            </a:fld>
            <a:endParaRPr lang="en-US">
              <a:latin typeface="Arial"/>
            </a:endParaRPr>
          </a:p>
        </p:txBody>
      </p:sp>
    </p:spTree>
    <p:extLst>
      <p:ext uri="{BB962C8B-B14F-4D97-AF65-F5344CB8AC3E}">
        <p14:creationId xmlns:p14="http://schemas.microsoft.com/office/powerpoint/2010/main" val="141487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CA9E1-FD12-E64D-B50B-40AA792B7EE7}" type="datetimeFigureOut">
              <a:rPr lang="en-US">
                <a:latin typeface="Arial"/>
              </a:rPr>
              <a:pPr/>
              <a:t>3/22/17</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56991D60-2782-5F4B-BB5F-7A35FFE6BA10}" type="slidenum">
              <a:rPr lang="en-US">
                <a:latin typeface="Arial"/>
              </a:rPr>
              <a:pPr/>
              <a:t>‹#›</a:t>
            </a:fld>
            <a:endParaRPr lang="en-US">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40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CA9E1-FD12-E64D-B50B-40AA792B7EE7}" type="datetimeFigureOut">
              <a:rPr lang="en-US">
                <a:latin typeface="Arial"/>
              </a:rPr>
              <a:pPr/>
              <a:t>3/22/17</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56991D60-2782-5F4B-BB5F-7A35FFE6BA10}" type="slidenum">
              <a:rPr lang="en-US">
                <a:latin typeface="Arial"/>
              </a:rPr>
              <a:pPr/>
              <a:t>‹#›</a:t>
            </a:fld>
            <a:endParaRPr lang="en-US">
              <a:latin typeface="Arial"/>
            </a:endParaRPr>
          </a:p>
        </p:txBody>
      </p:sp>
    </p:spTree>
    <p:extLst>
      <p:ext uri="{BB962C8B-B14F-4D97-AF65-F5344CB8AC3E}">
        <p14:creationId xmlns:p14="http://schemas.microsoft.com/office/powerpoint/2010/main" val="3629705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551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37CA9E1-FD12-E64D-B50B-40AA792B7EE7}" type="datetimeFigureOut">
              <a:rPr lang="en-US">
                <a:latin typeface="Arial"/>
              </a:rPr>
              <a:pPr/>
              <a:t>3/22/17</a:t>
            </a:fld>
            <a:endParaRPr lang="en-US">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latin typeface="Aria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6991D60-2782-5F4B-BB5F-7A35FFE6BA10}" type="slidenum">
              <a:rPr lang="en-US">
                <a:latin typeface="Arial"/>
              </a:rPr>
              <a:pPr/>
              <a:t>‹#›</a:t>
            </a:fld>
            <a:endParaRPr lang="en-US">
              <a:latin typeface="Arial"/>
            </a:endParaRPr>
          </a:p>
        </p:txBody>
      </p:sp>
      <p:pic>
        <p:nvPicPr>
          <p:cNvPr id="8" name="Picture 7" descr="TheOhioStateUniversity-1C-REV-Horiz-CMYK.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45719" y="43732"/>
            <a:ext cx="3136405" cy="454635"/>
          </a:xfrm>
          <a:prstGeom prst="rect">
            <a:avLst/>
          </a:prstGeom>
        </p:spPr>
      </p:pic>
    </p:spTree>
    <p:extLst>
      <p:ext uri="{BB962C8B-B14F-4D97-AF65-F5344CB8AC3E}">
        <p14:creationId xmlns:p14="http://schemas.microsoft.com/office/powerpoint/2010/main" val="3676568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8104472" cy="1927225"/>
          </a:xfrm>
        </p:spPr>
        <p:txBody>
          <a:bodyPr/>
          <a:lstStyle/>
          <a:p>
            <a:r>
              <a:rPr lang="en-US"/>
              <a:t>Discovery Project User Testing</a:t>
            </a:r>
          </a:p>
        </p:txBody>
      </p:sp>
      <p:sp>
        <p:nvSpPr>
          <p:cNvPr id="3" name="Subtitle 2"/>
          <p:cNvSpPr>
            <a:spLocks noGrp="1"/>
          </p:cNvSpPr>
          <p:nvPr>
            <p:ph type="subTitle" idx="1"/>
          </p:nvPr>
        </p:nvSpPr>
        <p:spPr/>
        <p:txBody>
          <a:bodyPr/>
          <a:lstStyle/>
          <a:p>
            <a:r>
              <a:rPr lang="en-US"/>
              <a:t>Robyn Ness &amp; Meris Mandernach</a:t>
            </a:r>
          </a:p>
          <a:p>
            <a:r>
              <a:rPr lang="en-US"/>
              <a:t>April 2017</a:t>
            </a:r>
          </a:p>
        </p:txBody>
      </p:sp>
    </p:spTree>
    <p:extLst>
      <p:ext uri="{BB962C8B-B14F-4D97-AF65-F5344CB8AC3E}">
        <p14:creationId xmlns:p14="http://schemas.microsoft.com/office/powerpoint/2010/main" val="211410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Discovery Mockup</a:t>
            </a:r>
          </a:p>
        </p:txBody>
      </p:sp>
      <p:sp>
        <p:nvSpPr>
          <p:cNvPr id="3" name="Content Placeholder 2"/>
          <p:cNvSpPr>
            <a:spLocks noGrp="1"/>
          </p:cNvSpPr>
          <p:nvPr>
            <p:ph idx="1"/>
          </p:nvPr>
        </p:nvSpPr>
        <p:spPr>
          <a:xfrm>
            <a:off x="457200" y="1399679"/>
            <a:ext cx="2462167" cy="5072599"/>
          </a:xfrm>
        </p:spPr>
        <p:txBody>
          <a:bodyPr>
            <a:normAutofit fontScale="92500" lnSpcReduction="10000"/>
          </a:bodyPr>
          <a:lstStyle/>
          <a:p>
            <a:r>
              <a:rPr lang="en-US"/>
              <a:t>9 participants viewed a possible version of the discovery interface proposed in the SU2016 DSWG proposal.</a:t>
            </a:r>
          </a:p>
          <a:p>
            <a:r>
              <a:rPr lang="en-US"/>
              <a:t>Search results reflect a search for “Jesse Owens” for which we have a wide range of materials.</a:t>
            </a:r>
          </a:p>
        </p:txBody>
      </p:sp>
      <p:pic>
        <p:nvPicPr>
          <p:cNvPr id="4" name="Picture 3" descr="discovery-jesseowenexam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367" y="1412600"/>
            <a:ext cx="6224633" cy="7213536"/>
          </a:xfrm>
          <a:prstGeom prst="rect">
            <a:avLst/>
          </a:prstGeom>
        </p:spPr>
      </p:pic>
    </p:spTree>
    <p:extLst>
      <p:ext uri="{BB962C8B-B14F-4D97-AF65-F5344CB8AC3E}">
        <p14:creationId xmlns:p14="http://schemas.microsoft.com/office/powerpoint/2010/main" val="134891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Observations</a:t>
            </a:r>
          </a:p>
        </p:txBody>
      </p:sp>
      <p:sp>
        <p:nvSpPr>
          <p:cNvPr id="3" name="Content Placeholder 2"/>
          <p:cNvSpPr>
            <a:spLocks noGrp="1"/>
          </p:cNvSpPr>
          <p:nvPr>
            <p:ph idx="1"/>
          </p:nvPr>
        </p:nvSpPr>
        <p:spPr>
          <a:xfrm>
            <a:off x="457200" y="1600200"/>
            <a:ext cx="8686800" cy="5257800"/>
          </a:xfrm>
        </p:spPr>
        <p:txBody>
          <a:bodyPr>
            <a:normAutofit/>
          </a:bodyPr>
          <a:lstStyle/>
          <a:p>
            <a:r>
              <a:rPr lang="en-US"/>
              <a:t>Many found the mockup overwhelming. </a:t>
            </a:r>
          </a:p>
          <a:p>
            <a:pPr lvl="1"/>
            <a:r>
              <a:rPr lang="en-US"/>
              <a:t>Some felt images of book covers would help break up the text-heavy presentation. </a:t>
            </a:r>
          </a:p>
          <a:p>
            <a:pPr lvl="1"/>
            <a:r>
              <a:rPr lang="en-US"/>
              <a:t>A couple asked for the information to be presented in one column with filters to limit.</a:t>
            </a:r>
          </a:p>
          <a:p>
            <a:r>
              <a:rPr lang="en-US"/>
              <a:t>Nearly all gravitated to the Articles section. </a:t>
            </a:r>
          </a:p>
          <a:p>
            <a:r>
              <a:rPr lang="en-US"/>
              <a:t>Some were also interested in books. </a:t>
            </a:r>
          </a:p>
          <a:p>
            <a:r>
              <a:rPr lang="en-US"/>
              <a:t>Several asked "What is WorldCat?”</a:t>
            </a:r>
          </a:p>
          <a:p>
            <a:r>
              <a:rPr lang="en-US"/>
              <a:t>Scannability of results listing is desired.</a:t>
            </a:r>
          </a:p>
          <a:p>
            <a:pPr lvl="1"/>
            <a:r>
              <a:rPr lang="en-US"/>
              <a:t>Some found this particular example hard because too many results were simply titled “Jesse Owens” and there were no distinguishing features shown (other than author and year).</a:t>
            </a:r>
          </a:p>
        </p:txBody>
      </p:sp>
    </p:spTree>
    <p:extLst>
      <p:ext uri="{BB962C8B-B14F-4D97-AF65-F5344CB8AC3E}">
        <p14:creationId xmlns:p14="http://schemas.microsoft.com/office/powerpoint/2010/main" val="26123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Observations (continued)</a:t>
            </a:r>
          </a:p>
        </p:txBody>
      </p:sp>
      <p:sp>
        <p:nvSpPr>
          <p:cNvPr id="3" name="Content Placeholder 2"/>
          <p:cNvSpPr>
            <a:spLocks noGrp="1"/>
          </p:cNvSpPr>
          <p:nvPr>
            <p:ph idx="1"/>
          </p:nvPr>
        </p:nvSpPr>
        <p:spPr/>
        <p:txBody>
          <a:bodyPr>
            <a:normAutofit fontScale="92500" lnSpcReduction="10000"/>
          </a:bodyPr>
          <a:lstStyle/>
          <a:p>
            <a:r>
              <a:rPr lang="en-US"/>
              <a:t>Most were not interested in images, videos, blogs, or special collections because:</a:t>
            </a:r>
          </a:p>
          <a:p>
            <a:pPr lvl="1"/>
            <a:r>
              <a:rPr lang="en-US"/>
              <a:t>a perception they weren't academic enough for assignment use (especially blogs, even from our special collections)</a:t>
            </a:r>
          </a:p>
          <a:p>
            <a:pPr lvl="1"/>
            <a:r>
              <a:rPr lang="en-US"/>
              <a:t>would take too much time to get or work with (especially videos or special collections)</a:t>
            </a:r>
          </a:p>
          <a:p>
            <a:pPr lvl="1"/>
            <a:r>
              <a:rPr lang="en-US"/>
              <a:t>be hard to cite (blogs, special collections materials)</a:t>
            </a:r>
          </a:p>
          <a:p>
            <a:r>
              <a:rPr lang="en-US"/>
              <a:t>Some felt that an item from a digital exhibit, links to a special collection, or related blog articles might be more fun (or more a diversion than appropriate for coursework); though one said the images would be helpful if a presentation were required.</a:t>
            </a:r>
          </a:p>
          <a:p>
            <a:r>
              <a:rPr lang="en-US"/>
              <a:t>None had used Subject or Course Guides previously and didn't choose to review that search result. (Note: the info returned by the LibGuide search and used in the mockup was not particularly easy to interpret.)</a:t>
            </a:r>
          </a:p>
        </p:txBody>
      </p:sp>
    </p:spTree>
    <p:extLst>
      <p:ext uri="{BB962C8B-B14F-4D97-AF65-F5344CB8AC3E}">
        <p14:creationId xmlns:p14="http://schemas.microsoft.com/office/powerpoint/2010/main" val="405008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Observations (continued)</a:t>
            </a:r>
            <a:endParaRPr lang="en-US"/>
          </a:p>
        </p:txBody>
      </p:sp>
      <p:sp>
        <p:nvSpPr>
          <p:cNvPr id="3" name="Content Placeholder 2"/>
          <p:cNvSpPr>
            <a:spLocks noGrp="1"/>
          </p:cNvSpPr>
          <p:nvPr>
            <p:ph idx="1"/>
          </p:nvPr>
        </p:nvSpPr>
        <p:spPr/>
        <p:txBody>
          <a:bodyPr/>
          <a:lstStyle/>
          <a:p>
            <a:r>
              <a:rPr lang="en-US"/>
              <a:t>Most liked the Status indication ("available", "use in library"), but said "use in library" sounded time consuming or difficult</a:t>
            </a:r>
          </a:p>
          <a:p>
            <a:r>
              <a:rPr lang="en-US"/>
              <a:t>Most would not use the question icon help buttons, saying that the section labels should be clearer or subtitles added to avoid clicking.</a:t>
            </a:r>
          </a:p>
          <a:p>
            <a:r>
              <a:rPr lang="en-US"/>
              <a:t>Most had to be prompted to look at the third column. When they did, they liked the idea of help and the items suggested (citation, especially), but they wouldn't have noticed it.</a:t>
            </a:r>
          </a:p>
          <a:p>
            <a:endParaRPr lang="en-US"/>
          </a:p>
        </p:txBody>
      </p:sp>
    </p:spTree>
    <p:extLst>
      <p:ext uri="{BB962C8B-B14F-4D97-AF65-F5344CB8AC3E}">
        <p14:creationId xmlns:p14="http://schemas.microsoft.com/office/powerpoint/2010/main" val="164242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Subtask: Arrange the Elements</a:t>
            </a:r>
          </a:p>
        </p:txBody>
      </p:sp>
      <p:sp>
        <p:nvSpPr>
          <p:cNvPr id="3" name="Content Placeholder 2"/>
          <p:cNvSpPr>
            <a:spLocks noGrp="1"/>
          </p:cNvSpPr>
          <p:nvPr>
            <p:ph idx="1"/>
          </p:nvPr>
        </p:nvSpPr>
        <p:spPr>
          <a:xfrm>
            <a:off x="457199" y="1343982"/>
            <a:ext cx="8388777" cy="4876800"/>
          </a:xfrm>
        </p:spPr>
        <p:txBody>
          <a:bodyPr/>
          <a:lstStyle/>
          <a:p>
            <a:r>
              <a:rPr lang="en-US"/>
              <a:t>5 of the 9 participants were asked to position the elements the way they would want to see them. </a:t>
            </a:r>
          </a:p>
        </p:txBody>
      </p:sp>
      <p:pic>
        <p:nvPicPr>
          <p:cNvPr id="4" name="Picture 3" descr="FullSizeRender.jpg"/>
          <p:cNvPicPr>
            <a:picLocks noChangeAspect="1"/>
          </p:cNvPicPr>
          <p:nvPr/>
        </p:nvPicPr>
        <p:blipFill rotWithShape="1">
          <a:blip r:embed="rId2">
            <a:extLst>
              <a:ext uri="{28A0092B-C50C-407E-A947-70E740481C1C}">
                <a14:useLocalDpi xmlns:a14="http://schemas.microsoft.com/office/drawing/2010/main" val="0"/>
              </a:ext>
            </a:extLst>
          </a:blip>
          <a:srcRect l="5000" t="4198" r="7036"/>
          <a:stretch/>
        </p:blipFill>
        <p:spPr>
          <a:xfrm rot="20928712">
            <a:off x="224097" y="2349477"/>
            <a:ext cx="2918470" cy="2294819"/>
          </a:xfrm>
          <a:prstGeom prst="rect">
            <a:avLst/>
          </a:prstGeom>
        </p:spPr>
      </p:pic>
      <p:pic>
        <p:nvPicPr>
          <p:cNvPr id="5" name="Picture 4" descr="IMG_5139.JPG"/>
          <p:cNvPicPr>
            <a:picLocks noChangeAspect="1"/>
          </p:cNvPicPr>
          <p:nvPr/>
        </p:nvPicPr>
        <p:blipFill rotWithShape="1">
          <a:blip r:embed="rId3">
            <a:extLst>
              <a:ext uri="{28A0092B-C50C-407E-A947-70E740481C1C}">
                <a14:useLocalDpi xmlns:a14="http://schemas.microsoft.com/office/drawing/2010/main" val="0"/>
              </a:ext>
            </a:extLst>
          </a:blip>
          <a:srcRect l="16936" t="14457" r="11910" b="10660"/>
          <a:stretch/>
        </p:blipFill>
        <p:spPr>
          <a:xfrm>
            <a:off x="2866418" y="2146544"/>
            <a:ext cx="2907398" cy="2294819"/>
          </a:xfrm>
          <a:prstGeom prst="rect">
            <a:avLst/>
          </a:prstGeom>
        </p:spPr>
      </p:pic>
      <p:pic>
        <p:nvPicPr>
          <p:cNvPr id="6" name="Picture 5" descr="IMG_5138.JPG"/>
          <p:cNvPicPr>
            <a:picLocks noChangeAspect="1"/>
          </p:cNvPicPr>
          <p:nvPr/>
        </p:nvPicPr>
        <p:blipFill rotWithShape="1">
          <a:blip r:embed="rId4">
            <a:extLst>
              <a:ext uri="{28A0092B-C50C-407E-A947-70E740481C1C}">
                <a14:useLocalDpi xmlns:a14="http://schemas.microsoft.com/office/drawing/2010/main" val="0"/>
              </a:ext>
            </a:extLst>
          </a:blip>
          <a:srcRect l="17667" t="10164" r="13494" b="8167"/>
          <a:stretch/>
        </p:blipFill>
        <p:spPr>
          <a:xfrm rot="971258">
            <a:off x="5845207" y="2044344"/>
            <a:ext cx="3094421" cy="2294819"/>
          </a:xfrm>
          <a:prstGeom prst="rect">
            <a:avLst/>
          </a:prstGeom>
        </p:spPr>
      </p:pic>
      <p:pic>
        <p:nvPicPr>
          <p:cNvPr id="7" name="Picture 6" descr="IMG_5137.JPG"/>
          <p:cNvPicPr>
            <a:picLocks noChangeAspect="1"/>
          </p:cNvPicPr>
          <p:nvPr/>
        </p:nvPicPr>
        <p:blipFill rotWithShape="1">
          <a:blip r:embed="rId5">
            <a:extLst>
              <a:ext uri="{28A0092B-C50C-407E-A947-70E740481C1C}">
                <a14:useLocalDpi xmlns:a14="http://schemas.microsoft.com/office/drawing/2010/main" val="0"/>
              </a:ext>
            </a:extLst>
          </a:blip>
          <a:srcRect l="3260" t="14422" r="5000" b="7778"/>
          <a:stretch/>
        </p:blipFill>
        <p:spPr>
          <a:xfrm rot="11000164">
            <a:off x="747687" y="4490355"/>
            <a:ext cx="3776626" cy="2402041"/>
          </a:xfrm>
          <a:prstGeom prst="rect">
            <a:avLst/>
          </a:prstGeom>
        </p:spPr>
      </p:pic>
      <p:pic>
        <p:nvPicPr>
          <p:cNvPr id="8" name="Picture 7" descr="IMG_5136.JPG"/>
          <p:cNvPicPr>
            <a:picLocks noChangeAspect="1"/>
          </p:cNvPicPr>
          <p:nvPr/>
        </p:nvPicPr>
        <p:blipFill rotWithShape="1">
          <a:blip r:embed="rId6">
            <a:extLst>
              <a:ext uri="{28A0092B-C50C-407E-A947-70E740481C1C}">
                <a14:useLocalDpi xmlns:a14="http://schemas.microsoft.com/office/drawing/2010/main" val="0"/>
              </a:ext>
            </a:extLst>
          </a:blip>
          <a:srcRect l="5475" t="5747" r="25073" b="3769"/>
          <a:stretch/>
        </p:blipFill>
        <p:spPr>
          <a:xfrm rot="6160647">
            <a:off x="4809549" y="4037275"/>
            <a:ext cx="3241986" cy="3167828"/>
          </a:xfrm>
          <a:prstGeom prst="rect">
            <a:avLst/>
          </a:prstGeom>
        </p:spPr>
      </p:pic>
    </p:spTree>
    <p:extLst>
      <p:ext uri="{BB962C8B-B14F-4D97-AF65-F5344CB8AC3E}">
        <p14:creationId xmlns:p14="http://schemas.microsoft.com/office/powerpoint/2010/main" val="389549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Patterns in Arrangement Task</a:t>
            </a:r>
            <a:endParaRPr lang="en-US"/>
          </a:p>
        </p:txBody>
      </p:sp>
      <p:sp>
        <p:nvSpPr>
          <p:cNvPr id="3" name="Content Placeholder 2"/>
          <p:cNvSpPr>
            <a:spLocks noGrp="1"/>
          </p:cNvSpPr>
          <p:nvPr>
            <p:ph idx="1"/>
          </p:nvPr>
        </p:nvSpPr>
        <p:spPr/>
        <p:txBody>
          <a:bodyPr/>
          <a:lstStyle/>
          <a:p>
            <a:r>
              <a:rPr lang="en-US"/>
              <a:t>When asked to arrange the page elements to suite them, 4 of 5 led with articles. </a:t>
            </a:r>
          </a:p>
          <a:p>
            <a:r>
              <a:rPr lang="en-US"/>
              <a:t>Most put subject guides last or left it out.</a:t>
            </a:r>
            <a:endParaRPr lang="en-US"/>
          </a:p>
        </p:txBody>
      </p:sp>
    </p:spTree>
    <p:extLst>
      <p:ext uri="{BB962C8B-B14F-4D97-AF65-F5344CB8AC3E}">
        <p14:creationId xmlns:p14="http://schemas.microsoft.com/office/powerpoint/2010/main" val="362499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of Findings</a:t>
            </a:r>
          </a:p>
        </p:txBody>
      </p:sp>
      <p:sp>
        <p:nvSpPr>
          <p:cNvPr id="3" name="Content Placeholder 2"/>
          <p:cNvSpPr>
            <a:spLocks noGrp="1"/>
          </p:cNvSpPr>
          <p:nvPr>
            <p:ph idx="1"/>
          </p:nvPr>
        </p:nvSpPr>
        <p:spPr/>
        <p:txBody>
          <a:bodyPr>
            <a:normAutofit lnSpcReduction="10000"/>
          </a:bodyPr>
          <a:lstStyle/>
          <a:p>
            <a:r>
              <a:rPr lang="en-US"/>
              <a:t>Students have one-track minds when doing research for courses – they want peer-reviewed sources</a:t>
            </a:r>
          </a:p>
          <a:p>
            <a:pPr lvl="1"/>
            <a:r>
              <a:rPr lang="en-US"/>
              <a:t>They aren’t looking for background information.</a:t>
            </a:r>
          </a:p>
          <a:p>
            <a:pPr lvl="1"/>
            <a:r>
              <a:rPr lang="en-US"/>
              <a:t>They aren’t looking for diverse sources.</a:t>
            </a:r>
          </a:p>
          <a:p>
            <a:r>
              <a:rPr lang="en-US"/>
              <a:t>Vague labeling in the search interface or a weird first item can lead student to skip an entire section of content.</a:t>
            </a:r>
          </a:p>
          <a:p>
            <a:pPr lvl="1"/>
            <a:r>
              <a:rPr lang="en-US"/>
              <a:t>If they can’t immediately tell what something is or is good for, they will skip it.</a:t>
            </a:r>
          </a:p>
          <a:p>
            <a:pPr lvl="2"/>
            <a:r>
              <a:rPr lang="en-US"/>
              <a:t>i.e., subject Guides, blogs, special collections</a:t>
            </a:r>
          </a:p>
          <a:p>
            <a:r>
              <a:rPr lang="en-US"/>
              <a:t>Individual search records need to contain information to help a user determine value / usability</a:t>
            </a:r>
          </a:p>
          <a:p>
            <a:pPr lvl="1"/>
            <a:r>
              <a:rPr lang="en-US"/>
              <a:t>Too little information to select a given item (i.e., title alone was not helpful)</a:t>
            </a:r>
          </a:p>
          <a:p>
            <a:pPr lvl="1"/>
            <a:r>
              <a:rPr lang="en-US"/>
              <a:t>Status (“available”) was appreciated</a:t>
            </a:r>
            <a:endParaRPr lang="en-US"/>
          </a:p>
          <a:p>
            <a:pPr lvl="1"/>
            <a:endParaRPr lang="en-US"/>
          </a:p>
          <a:p>
            <a:pPr lvl="1"/>
            <a:endParaRPr lang="en-US"/>
          </a:p>
        </p:txBody>
      </p:sp>
    </p:spTree>
    <p:extLst>
      <p:ext uri="{BB962C8B-B14F-4D97-AF65-F5344CB8AC3E}">
        <p14:creationId xmlns:p14="http://schemas.microsoft.com/office/powerpoint/2010/main" val="84858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Follow Up and Next Steps</a:t>
            </a:r>
          </a:p>
        </p:txBody>
      </p:sp>
      <p:sp>
        <p:nvSpPr>
          <p:cNvPr id="3" name="Content Placeholder 2"/>
          <p:cNvSpPr>
            <a:spLocks noGrp="1"/>
          </p:cNvSpPr>
          <p:nvPr>
            <p:ph idx="1"/>
          </p:nvPr>
        </p:nvSpPr>
        <p:spPr>
          <a:xfrm>
            <a:off x="457200" y="1600200"/>
            <a:ext cx="8686800" cy="5257800"/>
          </a:xfrm>
        </p:spPr>
        <p:txBody>
          <a:bodyPr>
            <a:normAutofit/>
          </a:bodyPr>
          <a:lstStyle/>
          <a:p>
            <a:r>
              <a:rPr lang="en-US"/>
              <a:t>More work to do on:</a:t>
            </a:r>
          </a:p>
          <a:p>
            <a:pPr lvl="1"/>
            <a:r>
              <a:rPr lang="en-US"/>
              <a:t>Page layout</a:t>
            </a:r>
          </a:p>
          <a:p>
            <a:pPr lvl="1"/>
            <a:r>
              <a:rPr lang="en-US"/>
              <a:t>Individual search records</a:t>
            </a:r>
          </a:p>
        </p:txBody>
      </p:sp>
    </p:spTree>
    <p:extLst>
      <p:ext uri="{BB962C8B-B14F-4D97-AF65-F5344CB8AC3E}">
        <p14:creationId xmlns:p14="http://schemas.microsoft.com/office/powerpoint/2010/main" val="1946962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8728</TotalTime>
  <Words>604</Words>
  <Application>Microsoft Macintosh PowerPoint</Application>
  <PresentationFormat>On-screen Show (4:3)</PresentationFormat>
  <Paragraphs>45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Clarity</vt:lpstr>
      <vt:lpstr>Discovery Project User Testing</vt:lpstr>
      <vt:lpstr>Discovery Mockup</vt:lpstr>
      <vt:lpstr>Observations</vt:lpstr>
      <vt:lpstr>Observations (continued)</vt:lpstr>
      <vt:lpstr>Observations (continued)</vt:lpstr>
      <vt:lpstr>Subtask: Arrange the Elements</vt:lpstr>
      <vt:lpstr>Patterns in Arrangement Task</vt:lpstr>
      <vt:lpstr>Summary of Findings</vt:lpstr>
      <vt:lpstr>Follow Up and Next Steps</vt:lpstr>
    </vt:vector>
  </TitlesOfParts>
  <Company>The 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Mockup</dc:title>
  <dc:creator>Robyn Ness</dc:creator>
  <cp:lastModifiedBy>Robyn Ness</cp:lastModifiedBy>
  <cp:revision>4</cp:revision>
  <dcterms:created xsi:type="dcterms:W3CDTF">2017-04-25T17:09:50Z</dcterms:created>
  <dcterms:modified xsi:type="dcterms:W3CDTF">2017-05-01T18:38:31Z</dcterms:modified>
</cp:coreProperties>
</file>