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57" r:id="rId2"/>
    <p:sldId id="262" r:id="rId3"/>
    <p:sldId id="265" r:id="rId4"/>
    <p:sldId id="273" r:id="rId5"/>
    <p:sldId id="272" r:id="rId6"/>
    <p:sldId id="266" r:id="rId7"/>
    <p:sldId id="258" r:id="rId8"/>
    <p:sldId id="259" r:id="rId9"/>
    <p:sldId id="264" r:id="rId10"/>
    <p:sldId id="263" r:id="rId11"/>
    <p:sldId id="268" r:id="rId12"/>
    <p:sldId id="260" r:id="rId13"/>
    <p:sldId id="274" r:id="rId14"/>
    <p:sldId id="269" r:id="rId15"/>
    <p:sldId id="271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3" d="100"/>
          <a:sy n="153" d="100"/>
        </p:scale>
        <p:origin x="-2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F5795F-48AA-604C-88FE-C5AD5A89DCC8}" type="datetimeFigureOut">
              <a:t>3/22/17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22614-8E23-3441-970C-4A77D462F2E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12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A9E1-FD12-E64D-B50B-40AA792B7EE7}" type="datetimeFigureOut">
              <a:rPr lang="en-US">
                <a:latin typeface="Arial"/>
              </a:rPr>
              <a:pPr/>
              <a:t>3/22/17</a:t>
            </a:fld>
            <a:endParaRPr lang="en-US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1D60-2782-5F4B-BB5F-7A35FFE6BA10}" type="slidenum">
              <a:rPr lang="en-US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9657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A9E1-FD12-E64D-B50B-40AA792B7EE7}" type="datetimeFigureOut">
              <a:rPr lang="en-US">
                <a:latin typeface="Arial"/>
              </a:rPr>
              <a:pPr/>
              <a:t>3/22/17</a:t>
            </a:fld>
            <a:endParaRPr lang="en-US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1D60-2782-5F4B-BB5F-7A35FFE6BA10}" type="slidenum">
              <a:rPr lang="en-US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4796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A9E1-FD12-E64D-B50B-40AA792B7EE7}" type="datetimeFigureOut">
              <a:rPr lang="en-US">
                <a:latin typeface="Arial"/>
              </a:rPr>
              <a:pPr/>
              <a:t>3/22/17</a:t>
            </a:fld>
            <a:endParaRPr lang="en-US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1D60-2782-5F4B-BB5F-7A35FFE6BA10}" type="slidenum">
              <a:rPr lang="en-US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3255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A9E1-FD12-E64D-B50B-40AA792B7EE7}" type="datetimeFigureOut">
              <a:rPr lang="en-US">
                <a:latin typeface="Arial"/>
              </a:rPr>
              <a:pPr/>
              <a:t>3/22/17</a:t>
            </a:fld>
            <a:endParaRPr lang="en-US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1D60-2782-5F4B-BB5F-7A35FFE6BA10}" type="slidenum">
              <a:rPr lang="en-US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0829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A9E1-FD12-E64D-B50B-40AA792B7EE7}" type="datetimeFigureOut">
              <a:rPr lang="en-US">
                <a:latin typeface="Arial"/>
              </a:rPr>
              <a:pPr/>
              <a:t>3/22/17</a:t>
            </a:fld>
            <a:endParaRPr lang="en-US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1D60-2782-5F4B-BB5F-7A35FFE6BA10}" type="slidenum">
              <a:rPr lang="en-US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5730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A9E1-FD12-E64D-B50B-40AA792B7EE7}" type="datetimeFigureOut">
              <a:rPr lang="en-US">
                <a:latin typeface="Arial"/>
              </a:rPr>
              <a:pPr/>
              <a:t>3/22/17</a:t>
            </a:fld>
            <a:endParaRPr lang="en-US"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1D60-2782-5F4B-BB5F-7A35FFE6BA10}" type="slidenum">
              <a:rPr lang="en-US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3495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A9E1-FD12-E64D-B50B-40AA792B7EE7}" type="datetimeFigureOut">
              <a:rPr lang="en-US">
                <a:latin typeface="Arial"/>
              </a:rPr>
              <a:pPr/>
              <a:t>3/22/17</a:t>
            </a:fld>
            <a:endParaRPr lang="en-US"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1D60-2782-5F4B-BB5F-7A35FFE6BA10}" type="slidenum">
              <a:rPr lang="en-US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578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A9E1-FD12-E64D-B50B-40AA792B7EE7}" type="datetimeFigureOut">
              <a:rPr lang="en-US">
                <a:latin typeface="Arial"/>
              </a:rPr>
              <a:pPr/>
              <a:t>3/22/17</a:t>
            </a:fld>
            <a:endParaRPr lang="en-US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1D60-2782-5F4B-BB5F-7A35FFE6BA10}" type="slidenum">
              <a:rPr lang="en-US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3427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A9E1-FD12-E64D-B50B-40AA792B7EE7}" type="datetimeFigureOut">
              <a:rPr lang="en-US">
                <a:latin typeface="Arial"/>
              </a:rPr>
              <a:pPr/>
              <a:t>3/22/17</a:t>
            </a:fld>
            <a:endParaRPr lang="en-US"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1D60-2782-5F4B-BB5F-7A35FFE6BA10}" type="slidenum">
              <a:rPr lang="en-US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8175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A9E1-FD12-E64D-B50B-40AA792B7EE7}" type="datetimeFigureOut">
              <a:rPr lang="en-US">
                <a:latin typeface="Arial"/>
              </a:rPr>
              <a:pPr/>
              <a:t>3/22/17</a:t>
            </a:fld>
            <a:endParaRPr lang="en-US"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1D60-2782-5F4B-BB5F-7A35FFE6BA10}" type="slidenum">
              <a:rPr lang="en-US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975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A9E1-FD12-E64D-B50B-40AA792B7EE7}" type="datetimeFigureOut">
              <a:rPr lang="en-US">
                <a:latin typeface="Arial"/>
              </a:rPr>
              <a:pPr/>
              <a:t>3/22/17</a:t>
            </a:fld>
            <a:endParaRPr lang="en-US"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1D60-2782-5F4B-BB5F-7A35FFE6BA10}" type="slidenum">
              <a:rPr lang="en-US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5760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51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37CA9E1-FD12-E64D-B50B-40AA792B7EE7}" type="datetimeFigureOut">
              <a:rPr lang="en-US">
                <a:latin typeface="Arial"/>
              </a:rPr>
              <a:pPr/>
              <a:t>3/22/17</a:t>
            </a:fld>
            <a:endParaRPr lang="en-US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6991D60-2782-5F4B-BB5F-7A35FFE6BA10}" type="slidenum">
              <a:rPr lang="en-US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pic>
        <p:nvPicPr>
          <p:cNvPr id="8" name="Picture 7" descr="TheOhioStateUniversity-1C-REV-Horiz-CMYK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19" y="43732"/>
            <a:ext cx="3136405" cy="454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176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8176614" cy="1927225"/>
          </a:xfrm>
        </p:spPr>
        <p:txBody>
          <a:bodyPr/>
          <a:lstStyle/>
          <a:p>
            <a:r>
              <a:rPr lang="en-US" sz="4800" b="1"/>
              <a:t>Web Redesign Project:</a:t>
            </a:r>
            <a:br>
              <a:rPr lang="en-US" sz="4800" b="1"/>
            </a:br>
            <a:r>
              <a:rPr lang="en-US" sz="4000" b="1"/>
              <a:t>Functional Expert Meetings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Robyn Ness, March 2017</a:t>
            </a:r>
          </a:p>
        </p:txBody>
      </p:sp>
    </p:spTree>
    <p:extLst>
      <p:ext uri="{BB962C8B-B14F-4D97-AF65-F5344CB8AC3E}">
        <p14:creationId xmlns:p14="http://schemas.microsoft.com/office/powerpoint/2010/main" val="345775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Why Personas?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/>
              <a:t>Personas summarize research findings and bring that research to life in such a way that a company can make decisions based on these personas, not based on themselves.</a:t>
            </a:r>
            <a:endParaRPr lang="en-US" sz="1400"/>
          </a:p>
          <a:p>
            <a:pPr marL="0" indent="0" algn="r">
              <a:buNone/>
            </a:pPr>
            <a:r>
              <a:rPr lang="en-US" sz="1400"/>
              <a:t> </a:t>
            </a:r>
            <a:r>
              <a:rPr lang="en-US" sz="1100"/>
              <a:t/>
            </a:r>
            <a:br>
              <a:rPr lang="en-US" sz="1100"/>
            </a:br>
            <a:r>
              <a:rPr lang="en-US" sz="3600"/>
              <a:t>- Mulder &amp; Yaar (2010)</a:t>
            </a:r>
          </a:p>
        </p:txBody>
      </p:sp>
    </p:spTree>
    <p:extLst>
      <p:ext uri="{BB962C8B-B14F-4D97-AF65-F5344CB8AC3E}">
        <p14:creationId xmlns:p14="http://schemas.microsoft.com/office/powerpoint/2010/main" val="2380318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Designing Your Persona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38345" cy="5043376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800"/>
              <a:t>Think of a specific user of your services or collections. (Or think about someone who has asked a common question recently.)</a:t>
            </a:r>
            <a:endParaRPr lang="en-US" sz="1800"/>
          </a:p>
          <a:p>
            <a:pPr>
              <a:spcAft>
                <a:spcPts val="600"/>
              </a:spcAft>
            </a:pPr>
            <a:r>
              <a:rPr lang="en-US" sz="2800"/>
              <a:t>Think about his or her motivations and goals.</a:t>
            </a:r>
            <a:endParaRPr lang="en-US" sz="1800"/>
          </a:p>
          <a:p>
            <a:pPr>
              <a:spcAft>
                <a:spcPts val="600"/>
              </a:spcAft>
            </a:pPr>
            <a:r>
              <a:rPr lang="en-US" sz="2800"/>
              <a:t>Think about his or her frustrations and limitations (technical and knowledge).</a:t>
            </a:r>
          </a:p>
          <a:p>
            <a:pPr lvl="1"/>
            <a:endParaRPr lang="en-US" sz="1600"/>
          </a:p>
          <a:p>
            <a:pPr lvl="1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486857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Persona Questions…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50203" cy="5043376"/>
          </a:xfrm>
        </p:spPr>
        <p:txBody>
          <a:bodyPr>
            <a:noAutofit/>
          </a:bodyPr>
          <a:lstStyle/>
          <a:p>
            <a:r>
              <a:rPr lang="en-US" sz="2000" b="1"/>
              <a:t>Personal</a:t>
            </a:r>
            <a:endParaRPr lang="en-US" sz="2000"/>
          </a:p>
          <a:p>
            <a:pPr lvl="1"/>
            <a:r>
              <a:rPr lang="en-US" sz="1800"/>
              <a:t>What is the age of your person? What is the gender of your person?</a:t>
            </a:r>
          </a:p>
          <a:p>
            <a:pPr lvl="1"/>
            <a:r>
              <a:rPr lang="en-US" sz="1800"/>
              <a:t>What is the highest level of education this person has received?</a:t>
            </a:r>
          </a:p>
          <a:p>
            <a:pPr lvl="1"/>
            <a:r>
              <a:rPr lang="en-US" sz="1800"/>
              <a:t>What is your person’s professional background? How much experience does your person have?</a:t>
            </a:r>
          </a:p>
          <a:p>
            <a:r>
              <a:rPr lang="en-US" sz="2000" b="1"/>
              <a:t>Technical</a:t>
            </a:r>
            <a:endParaRPr lang="en-US" sz="2000"/>
          </a:p>
          <a:p>
            <a:pPr lvl="1"/>
            <a:r>
              <a:rPr lang="en-US" sz="1800"/>
              <a:t>When and where will your person access the site? Through what technological device does your user primarily access the web?</a:t>
            </a:r>
          </a:p>
          <a:p>
            <a:pPr lvl="1"/>
            <a:r>
              <a:rPr lang="en-US" sz="1800"/>
              <a:t>What technological devices, software, or applications does your person use on a regular basis?</a:t>
            </a:r>
          </a:p>
          <a:p>
            <a:r>
              <a:rPr lang="en-US" sz="2000" b="1"/>
              <a:t>Motivation &amp; Goals</a:t>
            </a:r>
          </a:p>
          <a:p>
            <a:pPr lvl="1"/>
            <a:r>
              <a:rPr lang="en-US" sz="1800"/>
              <a:t>What is your person motivated by? Why will he or she come to the site? What is your person looking for or trying to do? </a:t>
            </a:r>
          </a:p>
          <a:p>
            <a:pPr lvl="1"/>
            <a:r>
              <a:rPr lang="en-US" sz="1800"/>
              <a:t>Where (or from whom) else is this person getting information about your issue or similar programs or services?</a:t>
            </a:r>
          </a:p>
          <a:p>
            <a:pPr lvl="1"/>
            <a:r>
              <a:rPr lang="en-US" sz="1800"/>
              <a:t>What will annoy your person? What will delight your person?</a:t>
            </a:r>
          </a:p>
          <a:p>
            <a:pPr lvl="1"/>
            <a:endParaRPr lang="en-US" sz="1800"/>
          </a:p>
          <a:p>
            <a:pPr lvl="1"/>
            <a:endParaRPr lang="en-US" sz="1800"/>
          </a:p>
        </p:txBody>
      </p:sp>
      <p:sp>
        <p:nvSpPr>
          <p:cNvPr id="4" name="Rectangle 3"/>
          <p:cNvSpPr/>
          <p:nvPr/>
        </p:nvSpPr>
        <p:spPr>
          <a:xfrm>
            <a:off x="5985430" y="926048"/>
            <a:ext cx="2605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/>
              <a:t>(based on usability.gov)</a:t>
            </a:r>
          </a:p>
        </p:txBody>
      </p:sp>
    </p:spTree>
    <p:extLst>
      <p:ext uri="{BB962C8B-B14F-4D97-AF65-F5344CB8AC3E}">
        <p14:creationId xmlns:p14="http://schemas.microsoft.com/office/powerpoint/2010/main" val="1381511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840" y="787180"/>
            <a:ext cx="8282388" cy="582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92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OSUL Website Needs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/>
              <a:t>Thinking about our website as a path to our services and resources, what do </a:t>
            </a:r>
            <a:r>
              <a:rPr lang="en-US" sz="2800" i="1" u="sng"/>
              <a:t>you and your persona</a:t>
            </a:r>
            <a:r>
              <a:rPr lang="en-US" sz="2800"/>
              <a:t> care about?</a:t>
            </a:r>
            <a:endParaRPr lang="en-US" sz="1800"/>
          </a:p>
          <a:p>
            <a:pPr>
              <a:spcAft>
                <a:spcPts val="600"/>
              </a:spcAft>
            </a:pPr>
            <a:r>
              <a:rPr lang="en-US" sz="2800"/>
              <a:t>Share examples of experiences, good and bad, with the current website.</a:t>
            </a:r>
            <a:endParaRPr lang="en-US" sz="1800"/>
          </a:p>
          <a:p>
            <a:pPr>
              <a:spcAft>
                <a:spcPts val="600"/>
              </a:spcAft>
            </a:pPr>
            <a:r>
              <a:rPr lang="en-US" sz="2800"/>
              <a:t>Share good examples from other library or university sites.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17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/>
              <a:t>Areas for targeted followup?</a:t>
            </a:r>
            <a:endParaRPr lang="en-US" sz="1800"/>
          </a:p>
          <a:p>
            <a:pPr>
              <a:spcAft>
                <a:spcPts val="600"/>
              </a:spcAft>
            </a:pPr>
            <a:r>
              <a:rPr lang="en-US" sz="2800"/>
              <a:t>Who you would invite to user testing or focus groups — maybe a user you used for your persona?</a:t>
            </a:r>
            <a:endParaRPr lang="en-US" sz="1800"/>
          </a:p>
          <a:p>
            <a:pPr>
              <a:spcAft>
                <a:spcPts val="600"/>
              </a:spcAft>
            </a:pPr>
            <a:r>
              <a:rPr lang="en-US" sz="2800"/>
              <a:t>General questions?</a:t>
            </a:r>
          </a:p>
        </p:txBody>
      </p:sp>
    </p:spTree>
    <p:extLst>
      <p:ext uri="{BB962C8B-B14F-4D97-AF65-F5344CB8AC3E}">
        <p14:creationId xmlns:p14="http://schemas.microsoft.com/office/powerpoint/2010/main" val="4000397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/>
              <a:t>Tim Brown (2009). </a:t>
            </a:r>
            <a:r>
              <a:rPr lang="en-US" sz="2800" i="1"/>
              <a:t>Change By Design</a:t>
            </a:r>
            <a:r>
              <a:rPr lang="en-US" sz="2800"/>
              <a:t>.</a:t>
            </a:r>
          </a:p>
          <a:p>
            <a:r>
              <a:rPr lang="en-US" sz="2800"/>
              <a:t>Mulder &amp; Yaar (2010). </a:t>
            </a:r>
            <a:r>
              <a:rPr lang="en-US" sz="2800" i="1"/>
              <a:t>The User Is Always Right: A Practical Guide to Creating and Using Personas for the Web</a:t>
            </a:r>
            <a:r>
              <a:rPr lang="en-US" sz="2800"/>
              <a:t>.</a:t>
            </a:r>
          </a:p>
          <a:p>
            <a:pPr lvl="1"/>
            <a:r>
              <a:rPr lang="en-US" sz="2800"/>
              <a:t>Inspiration from Tempelman-Kluit (2012). Persona Most Grata: Invoking the User from Data to Design.</a:t>
            </a:r>
          </a:p>
          <a:p>
            <a:r>
              <a:rPr lang="en-US" sz="2800"/>
              <a:t>usability.gov</a:t>
            </a:r>
          </a:p>
          <a:p>
            <a:r>
              <a:rPr lang="en-US" sz="2800"/>
              <a:t>xtensio.com</a:t>
            </a:r>
          </a:p>
          <a:p>
            <a:endParaRPr lang="en-US" sz="2800"/>
          </a:p>
          <a:p>
            <a:endParaRPr lang="en-US" sz="2800"/>
          </a:p>
          <a:p>
            <a:pPr marL="0" indent="0">
              <a:buNone/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4121876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Project Goals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/>
              <a:t>Redesign library.osu.edu in a way that is easy for users to navigate.</a:t>
            </a:r>
            <a:endParaRPr lang="en-US" sz="1600"/>
          </a:p>
          <a:p>
            <a:pPr lvl="1">
              <a:spcAft>
                <a:spcPts val="600"/>
              </a:spcAft>
            </a:pPr>
            <a:r>
              <a:rPr lang="en-US" sz="2800"/>
              <a:t>Apply </a:t>
            </a:r>
            <a:r>
              <a:rPr lang="en-US" sz="2800" b="1"/>
              <a:t>user-centered design </a:t>
            </a:r>
            <a:r>
              <a:rPr lang="en-US" sz="2800"/>
              <a:t>and iterative development to achieve this.</a:t>
            </a:r>
            <a:endParaRPr lang="en-US" sz="1600"/>
          </a:p>
          <a:p>
            <a:pPr lvl="1">
              <a:spcAft>
                <a:spcPts val="600"/>
              </a:spcAft>
            </a:pPr>
            <a:r>
              <a:rPr lang="en-US" sz="2800" b="1"/>
              <a:t>Communicate openly </a:t>
            </a:r>
            <a:r>
              <a:rPr lang="en-US" sz="2800"/>
              <a:t>about decision making and progress.</a:t>
            </a:r>
          </a:p>
        </p:txBody>
      </p:sp>
    </p:spTree>
    <p:extLst>
      <p:ext uri="{BB962C8B-B14F-4D97-AF65-F5344CB8AC3E}">
        <p14:creationId xmlns:p14="http://schemas.microsoft.com/office/powerpoint/2010/main" val="1849518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533400"/>
            <a:ext cx="8609161" cy="990600"/>
          </a:xfrm>
        </p:spPr>
        <p:txBody>
          <a:bodyPr>
            <a:normAutofit/>
          </a:bodyPr>
          <a:lstStyle/>
          <a:p>
            <a:r>
              <a:rPr lang="en-US" b="1"/>
              <a:t>Project Milestones + Where We Are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r>
              <a:rPr lang="en-US">
                <a:solidFill>
                  <a:srgbClr val="000000"/>
                </a:solidFill>
              </a:rPr>
              <a:t>Content analysis of current site (WI 2017)</a:t>
            </a:r>
          </a:p>
          <a:p>
            <a:r>
              <a:rPr lang="en-US">
                <a:solidFill>
                  <a:srgbClr val="000000"/>
                </a:solidFill>
              </a:rPr>
              <a:t>OSUL functionality discussions (WI 2017, iterative) </a:t>
            </a:r>
          </a:p>
          <a:p>
            <a:r>
              <a:rPr lang="en-US">
                <a:solidFill>
                  <a:srgbClr val="000000"/>
                </a:solidFill>
              </a:rPr>
              <a:t>User needs surveys (WI 2017, iterative)</a:t>
            </a:r>
          </a:p>
          <a:p>
            <a:r>
              <a:rPr lang="en-US">
                <a:solidFill>
                  <a:srgbClr val="000000"/>
                </a:solidFill>
              </a:rPr>
              <a:t>Form a user experience (UX) cohort; start user testing (SP 2017, testing iterative)</a:t>
            </a:r>
          </a:p>
          <a:p>
            <a:r>
              <a:rPr lang="en-US">
                <a:solidFill>
                  <a:srgbClr val="000000"/>
                </a:solidFill>
              </a:rPr>
              <a:t>Initial draft of information architecture (SP 2017, rework based on testing)</a:t>
            </a:r>
          </a:p>
          <a:p>
            <a:r>
              <a:rPr lang="en-US">
                <a:solidFill>
                  <a:srgbClr val="000000"/>
                </a:solidFill>
              </a:rPr>
              <a:t>Drupal training and content migration (late-SP 2017, ongoing)</a:t>
            </a:r>
          </a:p>
          <a:p>
            <a:r>
              <a:rPr lang="en-US">
                <a:solidFill>
                  <a:srgbClr val="000000"/>
                </a:solidFill>
              </a:rPr>
              <a:t>Release early preview site for public feedback (mid-SU 2017)</a:t>
            </a:r>
          </a:p>
          <a:p>
            <a:r>
              <a:rPr lang="en-US">
                <a:solidFill>
                  <a:srgbClr val="000000"/>
                </a:solidFill>
              </a:rPr>
              <a:t>Replace old site with new site (as soon as January 1, 2018, depending on content readiness and user testing results)</a:t>
            </a:r>
          </a:p>
        </p:txBody>
      </p:sp>
    </p:spTree>
    <p:extLst>
      <p:ext uri="{BB962C8B-B14F-4D97-AF65-F5344CB8AC3E}">
        <p14:creationId xmlns:p14="http://schemas.microsoft.com/office/powerpoint/2010/main" val="3758618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990600"/>
          </a:xfrm>
        </p:spPr>
        <p:txBody>
          <a:bodyPr>
            <a:normAutofit/>
          </a:bodyPr>
          <a:lstStyle/>
          <a:p>
            <a:r>
              <a:rPr lang="en-US" b="1"/>
              <a:t>Functional Expert Groups (for now)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5257800"/>
          </a:xfrm>
        </p:spPr>
        <p:txBody>
          <a:bodyPr>
            <a:no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600"/>
              <a:t>Public physical locations and reading rooms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600"/>
              <a:t>Borrowing, lending, textbooks, and reserves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600"/>
              <a:t>Teaching and student support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600"/>
              <a:t>Research support, collections management, scholarly publishing, and data &amp; document management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600"/>
              <a:t>Outreach, visitors, and donors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600"/>
              <a:t>Subject, departmental, special collections, and area studies librarians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600"/>
              <a:t>Branch library circ supervisors + attendees who couldn’t attend other sessions </a:t>
            </a:r>
          </a:p>
        </p:txBody>
      </p:sp>
    </p:spTree>
    <p:extLst>
      <p:ext uri="{BB962C8B-B14F-4D97-AF65-F5344CB8AC3E}">
        <p14:creationId xmlns:p14="http://schemas.microsoft.com/office/powerpoint/2010/main" val="3945341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990600"/>
          </a:xfrm>
        </p:spPr>
        <p:txBody>
          <a:bodyPr>
            <a:normAutofit/>
          </a:bodyPr>
          <a:lstStyle/>
          <a:p>
            <a:r>
              <a:rPr lang="en-US" b="1"/>
              <a:t>DRAFT: Content Migration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50104" cy="4876800"/>
          </a:xfrm>
        </p:spPr>
        <p:txBody>
          <a:bodyPr>
            <a:normAutofit/>
          </a:bodyPr>
          <a:lstStyle/>
          <a:p>
            <a:pPr marL="341313" indent="-341313">
              <a:spcAft>
                <a:spcPts val="600"/>
              </a:spcAft>
              <a:buFont typeface="+mj-lt"/>
              <a:buAutoNum type="arabicPeriod"/>
            </a:pPr>
            <a:r>
              <a:rPr lang="en-US" sz="2800"/>
              <a:t>Review outline of content for each site section </a:t>
            </a:r>
          </a:p>
          <a:p>
            <a:pPr marL="341313" indent="-341313">
              <a:spcAft>
                <a:spcPts val="600"/>
              </a:spcAft>
              <a:buFont typeface="+mj-lt"/>
              <a:buAutoNum type="arabicPeriod"/>
            </a:pPr>
            <a:r>
              <a:rPr lang="en-US" sz="2800"/>
              <a:t>Meet individually or by sections of the site to discuss mapping old content to new site</a:t>
            </a:r>
          </a:p>
          <a:p>
            <a:pPr marL="341313" indent="-341313">
              <a:spcAft>
                <a:spcPts val="600"/>
              </a:spcAft>
              <a:buFont typeface="+mj-lt"/>
              <a:buAutoNum type="arabicPeriod"/>
            </a:pPr>
            <a:r>
              <a:rPr lang="en-US" sz="2800"/>
              <a:t>Receive CMS training and access to new site</a:t>
            </a:r>
          </a:p>
          <a:p>
            <a:pPr marL="341313" indent="-341313">
              <a:spcAft>
                <a:spcPts val="600"/>
              </a:spcAft>
              <a:buFont typeface="+mj-lt"/>
              <a:buAutoNum type="arabicPeriod"/>
            </a:pPr>
            <a:r>
              <a:rPr lang="en-US" sz="2800"/>
              <a:t>Migrate content over the summer and into the fall</a:t>
            </a:r>
          </a:p>
          <a:p>
            <a:pPr lvl="1" indent="-115888">
              <a:spcAft>
                <a:spcPts val="600"/>
              </a:spcAft>
            </a:pPr>
            <a:r>
              <a:rPr lang="en-US" sz="2800"/>
              <a:t>If needed, work with UX Writer to adjust content</a:t>
            </a:r>
          </a:p>
        </p:txBody>
      </p:sp>
    </p:spTree>
    <p:extLst>
      <p:ext uri="{BB962C8B-B14F-4D97-AF65-F5344CB8AC3E}">
        <p14:creationId xmlns:p14="http://schemas.microsoft.com/office/powerpoint/2010/main" val="1876230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Another View of Where We Are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21941" b="9588"/>
          <a:stretch/>
        </p:blipFill>
        <p:spPr>
          <a:xfrm>
            <a:off x="18540" y="2484541"/>
            <a:ext cx="9106147" cy="350839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66682" y="1568237"/>
            <a:ext cx="29943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solidFill>
                  <a:schemeClr val="accent1"/>
                </a:solidFill>
              </a:rPr>
              <a:t>Explore the</a:t>
            </a:r>
          </a:p>
          <a:p>
            <a:pPr algn="ctr"/>
            <a:r>
              <a:rPr lang="en-US" sz="2200" b="1" i="1" u="sng">
                <a:solidFill>
                  <a:schemeClr val="accent1"/>
                </a:solidFill>
              </a:rPr>
              <a:t>Problem</a:t>
            </a:r>
            <a:r>
              <a:rPr lang="en-US" sz="2400" b="1">
                <a:solidFill>
                  <a:schemeClr val="accent1"/>
                </a:solidFill>
              </a:rPr>
              <a:t> </a:t>
            </a:r>
            <a:r>
              <a:rPr lang="en-US" sz="2000" b="1">
                <a:solidFill>
                  <a:schemeClr val="accent1"/>
                </a:solidFill>
              </a:rPr>
              <a:t>Space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13262" y="1568237"/>
            <a:ext cx="29943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solidFill>
                  <a:schemeClr val="accent1"/>
                </a:solidFill>
              </a:rPr>
              <a:t>Explore the</a:t>
            </a:r>
          </a:p>
          <a:p>
            <a:pPr algn="ctr"/>
            <a:r>
              <a:rPr lang="en-US" sz="2200" b="1" i="1" u="sng">
                <a:solidFill>
                  <a:schemeClr val="accent1"/>
                </a:solidFill>
              </a:rPr>
              <a:t>Solution</a:t>
            </a:r>
            <a:r>
              <a:rPr lang="en-US" sz="2000" b="1">
                <a:solidFill>
                  <a:schemeClr val="accent1"/>
                </a:solidFill>
              </a:rPr>
              <a:t> Space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92049" y="5326940"/>
            <a:ext cx="50018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accent1"/>
                </a:solidFill>
              </a:rPr>
              <a:t>Observing &amp; Synthesizing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27522" y="5318020"/>
            <a:ext cx="50018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accent1"/>
                </a:solidFill>
              </a:rPr>
              <a:t>Ideating &amp; Prototyping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6136945" y="4181086"/>
            <a:ext cx="127" cy="111804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2662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Another View of Where We Are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21941" b="9588"/>
          <a:stretch/>
        </p:blipFill>
        <p:spPr>
          <a:xfrm>
            <a:off x="18540" y="2484541"/>
            <a:ext cx="9106147" cy="350839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66682" y="1568237"/>
            <a:ext cx="29943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solidFill>
                  <a:schemeClr val="accent1"/>
                </a:solidFill>
              </a:rPr>
              <a:t>Explore the</a:t>
            </a:r>
          </a:p>
          <a:p>
            <a:pPr algn="ctr"/>
            <a:r>
              <a:rPr lang="en-US" sz="2200" b="1" i="1" u="sng">
                <a:solidFill>
                  <a:schemeClr val="accent1"/>
                </a:solidFill>
              </a:rPr>
              <a:t>Problem</a:t>
            </a:r>
            <a:r>
              <a:rPr lang="en-US" sz="2400" b="1">
                <a:solidFill>
                  <a:schemeClr val="accent1"/>
                </a:solidFill>
              </a:rPr>
              <a:t> </a:t>
            </a:r>
            <a:r>
              <a:rPr lang="en-US" sz="2000" b="1">
                <a:solidFill>
                  <a:schemeClr val="accent1"/>
                </a:solidFill>
              </a:rPr>
              <a:t>Space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13262" y="1568237"/>
            <a:ext cx="29943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solidFill>
                  <a:schemeClr val="accent1"/>
                </a:solidFill>
              </a:rPr>
              <a:t>Explore the</a:t>
            </a:r>
          </a:p>
          <a:p>
            <a:pPr algn="ctr"/>
            <a:r>
              <a:rPr lang="en-US" sz="2200" b="1" i="1" u="sng">
                <a:solidFill>
                  <a:schemeClr val="accent1"/>
                </a:solidFill>
              </a:rPr>
              <a:t>Solution</a:t>
            </a:r>
            <a:r>
              <a:rPr lang="en-US" sz="2000" b="1">
                <a:solidFill>
                  <a:schemeClr val="accent1"/>
                </a:solidFill>
              </a:rPr>
              <a:t> Space </a:t>
            </a:r>
          </a:p>
        </p:txBody>
      </p:sp>
      <p:sp>
        <p:nvSpPr>
          <p:cNvPr id="11" name="Right Arrow 10"/>
          <p:cNvSpPr/>
          <p:nvPr/>
        </p:nvSpPr>
        <p:spPr>
          <a:xfrm rot="2802962">
            <a:off x="903979" y="1831498"/>
            <a:ext cx="1191009" cy="63247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92049" y="5326940"/>
            <a:ext cx="50018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accent1"/>
                </a:solidFill>
              </a:rPr>
              <a:t>Observing &amp; Synthesizing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27522" y="5318020"/>
            <a:ext cx="50018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accent1"/>
                </a:solidFill>
              </a:rPr>
              <a:t>Ideating &amp; Prototyping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6136945" y="4181086"/>
            <a:ext cx="127" cy="111804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715004" y="2438186"/>
            <a:ext cx="1473979" cy="1696545"/>
          </a:xfrm>
          <a:prstGeom prst="ellipse">
            <a:avLst/>
          </a:prstGeom>
          <a:noFill/>
          <a:ln w="762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52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Personas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/>
              <a:t>A persona is a realistic character sketch representing one segment of the Website’s targeted audience.</a:t>
            </a:r>
            <a:endParaRPr lang="en-US" sz="1600"/>
          </a:p>
          <a:p>
            <a:pPr marL="0" indent="0" algn="r">
              <a:buNone/>
            </a:pPr>
            <a:r>
              <a:rPr lang="en-US" sz="1600"/>
              <a:t> </a:t>
            </a:r>
            <a:r>
              <a:rPr lang="en-US" sz="1200"/>
              <a:t/>
            </a:r>
            <a:br>
              <a:rPr lang="en-US" sz="1200"/>
            </a:br>
            <a:r>
              <a:rPr lang="en-US" sz="4000"/>
              <a:t>- Mulder &amp; Yaar (2010)</a:t>
            </a:r>
          </a:p>
        </p:txBody>
      </p:sp>
    </p:spTree>
    <p:extLst>
      <p:ext uri="{BB962C8B-B14F-4D97-AF65-F5344CB8AC3E}">
        <p14:creationId xmlns:p14="http://schemas.microsoft.com/office/powerpoint/2010/main" val="1381511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453" y="777305"/>
            <a:ext cx="8673645" cy="585978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339366" y="6452426"/>
            <a:ext cx="16983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/>
              <a:t>(extensio.com)</a:t>
            </a:r>
          </a:p>
        </p:txBody>
      </p:sp>
    </p:spTree>
    <p:extLst>
      <p:ext uri="{BB962C8B-B14F-4D97-AF65-F5344CB8AC3E}">
        <p14:creationId xmlns:p14="http://schemas.microsoft.com/office/powerpoint/2010/main" val="3081764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34370</TotalTime>
  <Words>578</Words>
  <Application>Microsoft Macintosh PowerPoint</Application>
  <PresentationFormat>On-screen Show (4:3)</PresentationFormat>
  <Paragraphs>82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Web Redesign Project: Functional Expert Meetings</vt:lpstr>
      <vt:lpstr>Project Goals</vt:lpstr>
      <vt:lpstr>Project Milestones + Where We Are</vt:lpstr>
      <vt:lpstr>Functional Expert Groups (for now)</vt:lpstr>
      <vt:lpstr>DRAFT: Content Migration Strategy</vt:lpstr>
      <vt:lpstr>Another View of Where We Are</vt:lpstr>
      <vt:lpstr>Another View of Where We Are</vt:lpstr>
      <vt:lpstr>Personas</vt:lpstr>
      <vt:lpstr>PowerPoint Presentation</vt:lpstr>
      <vt:lpstr>Why Personas?</vt:lpstr>
      <vt:lpstr>Designing Your Persona </vt:lpstr>
      <vt:lpstr>Persona Questions…</vt:lpstr>
      <vt:lpstr>PowerPoint Presentation</vt:lpstr>
      <vt:lpstr>OSUL Website Needs Discussion</vt:lpstr>
      <vt:lpstr>Next Steps</vt:lpstr>
      <vt:lpstr>Citations</vt:lpstr>
    </vt:vector>
  </TitlesOfParts>
  <Company>The Ohio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Redesign Project: Functional Expert Meetings</dc:title>
  <dc:creator>Robyn Ness</dc:creator>
  <cp:lastModifiedBy>Robyn Ness</cp:lastModifiedBy>
  <cp:revision>25</cp:revision>
  <cp:lastPrinted>2017-03-08T16:28:16Z</cp:lastPrinted>
  <dcterms:created xsi:type="dcterms:W3CDTF">2017-03-06T18:19:53Z</dcterms:created>
  <dcterms:modified xsi:type="dcterms:W3CDTF">2017-04-11T15:28:29Z</dcterms:modified>
</cp:coreProperties>
</file>