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4"/>
  </p:handoutMasterIdLst>
  <p:sldIdLst>
    <p:sldId id="260" r:id="rId2"/>
    <p:sldId id="257" r:id="rId3"/>
    <p:sldId id="261" r:id="rId4"/>
    <p:sldId id="272" r:id="rId5"/>
    <p:sldId id="258" r:id="rId6"/>
    <p:sldId id="259" r:id="rId7"/>
    <p:sldId id="262" r:id="rId8"/>
    <p:sldId id="275" r:id="rId9"/>
    <p:sldId id="274" r:id="rId10"/>
    <p:sldId id="276" r:id="rId11"/>
    <p:sldId id="263" r:id="rId12"/>
    <p:sldId id="264" r:id="rId13"/>
    <p:sldId id="268" r:id="rId14"/>
    <p:sldId id="269" r:id="rId15"/>
    <p:sldId id="277" r:id="rId16"/>
    <p:sldId id="278" r:id="rId17"/>
    <p:sldId id="265" r:id="rId18"/>
    <p:sldId id="266" r:id="rId19"/>
    <p:sldId id="267" r:id="rId20"/>
    <p:sldId id="273" r:id="rId21"/>
    <p:sldId id="27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947E0-D455-364B-8B15-92E3AEB31A19}" type="datetimeFigureOut"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7311-5AB5-3443-AE03-4F320C7572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4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6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8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46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9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6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3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3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5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06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49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51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7CA9E1-FD12-E64D-B50B-40AA792B7EE7}" type="datetimeFigureOut">
              <a:rPr lang="en-US">
                <a:latin typeface="Arial"/>
              </a:rPr>
              <a:pPr/>
              <a:t>3/22/17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8" name="Picture 7" descr="TheOhioStateUniversity-1C-REV-Horiz-CMY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9" y="43732"/>
            <a:ext cx="3136405" cy="4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104472" cy="1927225"/>
          </a:xfrm>
        </p:spPr>
        <p:txBody>
          <a:bodyPr/>
          <a:lstStyle/>
          <a:p>
            <a:r>
              <a:rPr lang="en-US"/>
              <a:t>OSUL Web/Discovery</a:t>
            </a:r>
            <a:br>
              <a:rPr lang="en-US"/>
            </a:br>
            <a:r>
              <a:rPr lang="en-US"/>
              <a:t>User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Robyn Ness &amp; Meris Mandernach</a:t>
            </a:r>
          </a:p>
          <a:p>
            <a:r>
              <a:rPr lang="en-US"/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114726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Students added categories for:</a:t>
            </a:r>
          </a:p>
          <a:p>
            <a:pPr lvl="1"/>
            <a:r>
              <a:rPr lang="en-US"/>
              <a:t>Department Specifics, Rules, Resources, Help</a:t>
            </a:r>
          </a:p>
          <a:p>
            <a:r>
              <a:rPr lang="en-US"/>
              <a:t>Some students talked about the “bottom of the page” as a place to look for additional help or things like job links</a:t>
            </a:r>
          </a:p>
          <a:p>
            <a:r>
              <a:rPr lang="en-US"/>
              <a:t>There were differences in experience level (first year vs. later) for things like:</a:t>
            </a:r>
          </a:p>
          <a:p>
            <a:pPr lvl="1"/>
            <a:r>
              <a:rPr lang="en-US"/>
              <a:t>ILL, off-campus sign in</a:t>
            </a:r>
          </a:p>
        </p:txBody>
      </p:sp>
    </p:spTree>
    <p:extLst>
      <p:ext uri="{BB962C8B-B14F-4D97-AF65-F5344CB8AC3E}">
        <p14:creationId xmlns:p14="http://schemas.microsoft.com/office/powerpoint/2010/main" val="35690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Task: Name That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2470" cy="4876800"/>
          </a:xfrm>
        </p:spPr>
        <p:txBody>
          <a:bodyPr/>
          <a:lstStyle/>
          <a:p>
            <a:r>
              <a:rPr lang="en-US"/>
              <a:t>2 Participants viewed </a:t>
            </a:r>
            <a:r>
              <a:rPr lang="en-US"/>
              <a:t>a categorized version of the “page” cards from the cardsort and were asked to name the category.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6" y="2787928"/>
            <a:ext cx="7112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/>
              <a:t>Easy to label:</a:t>
            </a:r>
          </a:p>
          <a:p>
            <a:pPr lvl="1"/>
            <a:r>
              <a:rPr lang="en-US"/>
              <a:t>Account, Collections, “Libraries” (Locations)</a:t>
            </a:r>
          </a:p>
          <a:p>
            <a:r>
              <a:rPr lang="en-US"/>
              <a:t>Hard to label:</a:t>
            </a:r>
          </a:p>
          <a:p>
            <a:pPr lvl="1"/>
            <a:r>
              <a:rPr lang="en-US"/>
              <a:t>Services – although the participants said the word services about the items, they didn’t arrive at that as a label</a:t>
            </a:r>
          </a:p>
          <a:p>
            <a:pPr lvl="1"/>
            <a:r>
              <a:rPr lang="en-US"/>
              <a:t>Research – the students called this “Guides”</a:t>
            </a:r>
          </a:p>
          <a:p>
            <a:pPr lvl="1"/>
            <a:r>
              <a:rPr lang="en-US"/>
              <a:t>About Us – there were fewer items in this category</a:t>
            </a:r>
          </a:p>
          <a:p>
            <a:pPr lvl="1"/>
            <a:endParaRPr lang="en-US"/>
          </a:p>
          <a:p>
            <a:r>
              <a:rPr lang="en-US"/>
              <a:t>Even for hard to label categories, the participants mostly felt the items went together.</a:t>
            </a:r>
          </a:p>
          <a:p>
            <a:r>
              <a:rPr lang="en-US"/>
              <a:t>The categories they felt they use most were Account, “Libraries” (and hours), and the unnamed services category.</a:t>
            </a:r>
          </a:p>
        </p:txBody>
      </p:sp>
    </p:spTree>
    <p:extLst>
      <p:ext uri="{BB962C8B-B14F-4D97-AF65-F5344CB8AC3E}">
        <p14:creationId xmlns:p14="http://schemas.microsoft.com/office/powerpoint/2010/main" val="364777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Homepage Mockup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2528596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X participants viewed a possible version of library homepage built from feedback received in the user priorities survey and based on several example sites.</a:t>
            </a:r>
          </a:p>
        </p:txBody>
      </p:sp>
      <p:pic>
        <p:nvPicPr>
          <p:cNvPr id="5" name="Picture 4" descr="library-mainpage-mockup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6" y="1579700"/>
            <a:ext cx="6158204" cy="74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1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10" y="1524000"/>
            <a:ext cx="8812710" cy="5527440"/>
          </a:xfrm>
        </p:spPr>
        <p:txBody>
          <a:bodyPr>
            <a:normAutofit/>
          </a:bodyPr>
          <a:lstStyle/>
          <a:p>
            <a:r>
              <a:rPr lang="en-US"/>
              <a:t>“They liked a simple/clean looking search box.</a:t>
            </a:r>
          </a:p>
          <a:p>
            <a:r>
              <a:rPr lang="en-US"/>
              <a:t>They liked the general number of tabs and the labels, though some were vague and would require clicking.</a:t>
            </a:r>
          </a:p>
          <a:p>
            <a:pPr lvl="1"/>
            <a:r>
              <a:rPr lang="en-US"/>
              <a:t>Most looked for My Account and were happy it was first.</a:t>
            </a:r>
          </a:p>
          <a:p>
            <a:pPr lvl="1"/>
            <a:r>
              <a:rPr lang="en-US"/>
              <a:t>“Locations &amp; Hours is great!”</a:t>
            </a:r>
          </a:p>
          <a:p>
            <a:r>
              <a:rPr lang="en-US"/>
              <a:t>The icon row and popular links were the right items.</a:t>
            </a:r>
          </a:p>
          <a:p>
            <a:pPr lvl="1"/>
            <a:r>
              <a:rPr lang="en-US"/>
              <a:t>Some students didn’t immediately notice these things, focusing instead on the navigation, but a majority did.</a:t>
            </a:r>
          </a:p>
          <a:p>
            <a:pPr lvl="1"/>
            <a:r>
              <a:rPr lang="en-US"/>
              <a:t>In the icon row, Room Reservations, textbooks on reserve, and citation help and tools got the most comments.</a:t>
            </a:r>
          </a:p>
          <a:p>
            <a:pPr lvl="2"/>
            <a:r>
              <a:rPr lang="en-US"/>
              <a:t>The option to print from your own computer was not familiar to most, but when one found out she proclaimed it “life-changing.”</a:t>
            </a:r>
          </a:p>
          <a:p>
            <a:pPr lvl="1"/>
            <a:r>
              <a:rPr lang="en-US"/>
              <a:t>The students liked the Research Database List in the popular links, but said the icon row reflected their needs more.</a:t>
            </a:r>
          </a:p>
          <a:p>
            <a:pPr lvl="2"/>
            <a:r>
              <a:rPr lang="en-US"/>
              <a:t>“Find a Subject Librarian” was seen as risky and a last resort.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4000"/>
          </a:xfrm>
        </p:spPr>
        <p:txBody>
          <a:bodyPr>
            <a:normAutofit/>
          </a:bodyPr>
          <a:lstStyle/>
          <a:p>
            <a:r>
              <a:rPr lang="en-US"/>
              <a:t>Many students liked the lower half of the page with events and announcements.</a:t>
            </a:r>
          </a:p>
          <a:p>
            <a:pPr lvl="1"/>
            <a:r>
              <a:rPr lang="en-US"/>
              <a:t>They liked including links to locations with events so they could find them.</a:t>
            </a:r>
          </a:p>
          <a:p>
            <a:pPr lvl="1"/>
            <a:r>
              <a:rPr lang="en-US"/>
              <a:t>Students want news about when 11</a:t>
            </a:r>
            <a:r>
              <a:rPr lang="en-US" baseline="30000"/>
              <a:t>th</a:t>
            </a:r>
            <a:r>
              <a:rPr lang="en-US"/>
              <a:t> Floor is closed, things they can do, things that effect them.</a:t>
            </a:r>
          </a:p>
          <a:p>
            <a:r>
              <a:rPr lang="en-US"/>
              <a:t>Prominence of Off-Campus Sign In was good.</a:t>
            </a:r>
          </a:p>
          <a:p>
            <a:r>
              <a:rPr lang="en-US"/>
              <a:t>Computer availability as a feature would be awesome.</a:t>
            </a:r>
          </a:p>
          <a:p>
            <a:r>
              <a:rPr lang="en-US"/>
              <a:t>Some students wanted a “mega footer” that acted as a sitemap.</a:t>
            </a:r>
          </a:p>
          <a:p>
            <a:pPr lvl="1"/>
            <a:r>
              <a:rPr lang="en-US"/>
              <a:t>The footer is also where they would look for job links</a:t>
            </a:r>
          </a:p>
          <a:p>
            <a:pPr marL="274320" lvl="1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/>
              <a:t>Several students remember their 1</a:t>
            </a:r>
            <a:r>
              <a:rPr lang="en-US" baseline="30000"/>
              <a:t>st</a:t>
            </a:r>
            <a:r>
              <a:rPr lang="en-US"/>
              <a:t> year workshops.</a:t>
            </a:r>
          </a:p>
          <a:p>
            <a:r>
              <a:rPr lang="en-US"/>
              <a:t>Most said they would NOT watch tutorial videos.</a:t>
            </a:r>
          </a:p>
          <a:p>
            <a:r>
              <a:rPr lang="en-US"/>
              <a:t>On one session with 3 participants, each preferred a different mode of getting information: video, workshop, textual help</a:t>
            </a:r>
          </a:p>
          <a:p>
            <a:pPr lvl="1"/>
            <a:r>
              <a:rPr lang="en-US"/>
              <a:t>If videos, narrate at normal to slightly fast speed with a pleasant voice; people can always rewatch, but dragging is horrible.</a:t>
            </a:r>
          </a:p>
          <a:p>
            <a:pPr lvl="1"/>
            <a:r>
              <a:rPr lang="en-US"/>
              <a:t>They were not opposed to FAQs as long as they were true questions, and not marketing tone or cheesy.</a:t>
            </a:r>
          </a:p>
          <a:p>
            <a:r>
              <a:rPr lang="en-US"/>
              <a:t>Social Media channels: Facebook, Twitter, maybe Instragram</a:t>
            </a:r>
          </a:p>
          <a:p>
            <a:r>
              <a:rPr lang="en-US"/>
              <a:t>Other channels: Peer Mentor Monthly Newsletter</a:t>
            </a:r>
          </a:p>
          <a:p>
            <a:r>
              <a:rPr lang="en-US"/>
              <a:t>“Life-changing” messages:</a:t>
            </a:r>
          </a:p>
          <a:p>
            <a:pPr lvl="1"/>
            <a:r>
              <a:rPr lang="en-US"/>
              <a:t>Printer drivers to print from your own computer, locations/hours/room reservations, citation tools and help, search tips/tools</a:t>
            </a:r>
          </a:p>
          <a:p>
            <a:pPr lvl="1"/>
            <a:r>
              <a:rPr lang="en-US"/>
              <a:t>CML for Overdrive use and leisure reading?</a:t>
            </a:r>
          </a:p>
        </p:txBody>
      </p:sp>
    </p:spTree>
    <p:extLst>
      <p:ext uri="{BB962C8B-B14F-4D97-AF65-F5344CB8AC3E}">
        <p14:creationId xmlns:p14="http://schemas.microsoft.com/office/powerpoint/2010/main" val="18222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Mockup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679"/>
            <a:ext cx="2462167" cy="507259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X participants viewed a possible version of the discovery interface proposed in the SU2016 DSWG proposal. Search results reflect a search for “Jesse Owens” for which we have a wide range of materials.</a:t>
            </a:r>
          </a:p>
        </p:txBody>
      </p:sp>
      <p:pic>
        <p:nvPicPr>
          <p:cNvPr id="4" name="Picture 3" descr="discovery-jesseowen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67" y="1412600"/>
            <a:ext cx="6224633" cy="72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8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Themes from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Subtask: Arrange 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3982"/>
            <a:ext cx="8388777" cy="4876800"/>
          </a:xfrm>
        </p:spPr>
        <p:txBody>
          <a:bodyPr/>
          <a:lstStyle/>
          <a:p>
            <a:r>
              <a:rPr lang="en-US"/>
              <a:t>5 of the 6 participants were asked to position the elements the way they would want to see them. </a:t>
            </a:r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198" r="7036"/>
          <a:stretch/>
        </p:blipFill>
        <p:spPr>
          <a:xfrm rot="20928712">
            <a:off x="224097" y="2349477"/>
            <a:ext cx="2918470" cy="2294819"/>
          </a:xfrm>
          <a:prstGeom prst="rect">
            <a:avLst/>
          </a:prstGeom>
        </p:spPr>
      </p:pic>
      <p:pic>
        <p:nvPicPr>
          <p:cNvPr id="5" name="Picture 4" descr="IMG_513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14457" r="11910" b="10660"/>
          <a:stretch/>
        </p:blipFill>
        <p:spPr>
          <a:xfrm>
            <a:off x="2866418" y="2146544"/>
            <a:ext cx="2907398" cy="2294819"/>
          </a:xfrm>
          <a:prstGeom prst="rect">
            <a:avLst/>
          </a:prstGeom>
        </p:spPr>
      </p:pic>
      <p:pic>
        <p:nvPicPr>
          <p:cNvPr id="6" name="Picture 5" descr="IMG_513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0164" r="13494" b="8167"/>
          <a:stretch/>
        </p:blipFill>
        <p:spPr>
          <a:xfrm rot="971258">
            <a:off x="5845207" y="2044344"/>
            <a:ext cx="3094421" cy="2294819"/>
          </a:xfrm>
          <a:prstGeom prst="rect">
            <a:avLst/>
          </a:prstGeom>
        </p:spPr>
      </p:pic>
      <p:pic>
        <p:nvPicPr>
          <p:cNvPr id="7" name="Picture 6" descr="IMG_513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14422" r="5000" b="7778"/>
          <a:stretch/>
        </p:blipFill>
        <p:spPr>
          <a:xfrm rot="11000164">
            <a:off x="747687" y="4490355"/>
            <a:ext cx="3776626" cy="2402041"/>
          </a:xfrm>
          <a:prstGeom prst="rect">
            <a:avLst/>
          </a:prstGeom>
        </p:spPr>
      </p:pic>
      <p:pic>
        <p:nvPicPr>
          <p:cNvPr id="8" name="Picture 7" descr="IMG_5136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5747" r="25073" b="3769"/>
          <a:stretch/>
        </p:blipFill>
        <p:spPr>
          <a:xfrm rot="6160647">
            <a:off x="4809549" y="4037275"/>
            <a:ext cx="3241986" cy="31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533400"/>
            <a:ext cx="9163070" cy="990600"/>
          </a:xfrm>
        </p:spPr>
        <p:txBody>
          <a:bodyPr>
            <a:normAutofit/>
          </a:bodyPr>
          <a:lstStyle/>
          <a:p>
            <a:r>
              <a:rPr lang="en-US" sz="3800"/>
              <a:t>Web Project Milestones + Where We 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00000"/>
                </a:solidFill>
              </a:rPr>
              <a:t>Content analysis of current site (WI 2017)</a:t>
            </a:r>
          </a:p>
          <a:p>
            <a:r>
              <a:rPr lang="en-US">
                <a:solidFill>
                  <a:srgbClr val="000000"/>
                </a:solidFill>
              </a:rPr>
              <a:t>OSUL functionality discussions (WI 2017, iterative) </a:t>
            </a:r>
          </a:p>
          <a:p>
            <a:r>
              <a:rPr lang="en-US">
                <a:solidFill>
                  <a:srgbClr val="000000"/>
                </a:solidFill>
              </a:rPr>
              <a:t>User needs surveys (WI 2017, iterative)</a:t>
            </a:r>
          </a:p>
          <a:p>
            <a:r>
              <a:rPr lang="en-US">
                <a:solidFill>
                  <a:srgbClr val="000000"/>
                </a:solidFill>
              </a:rPr>
              <a:t>Form a user experience (UX) cohort; </a:t>
            </a:r>
            <a:r>
              <a:rPr lang="en-US" b="1">
                <a:solidFill>
                  <a:srgbClr val="000000"/>
                </a:solidFill>
              </a:rPr>
              <a:t>start user testing (SP 2017, testing iterative)</a:t>
            </a:r>
          </a:p>
          <a:p>
            <a:r>
              <a:rPr lang="en-US">
                <a:solidFill>
                  <a:srgbClr val="000000"/>
                </a:solidFill>
              </a:rPr>
              <a:t>Initial draft of information architecture (SP 2017, rework based on testing)</a:t>
            </a:r>
          </a:p>
          <a:p>
            <a:r>
              <a:rPr lang="en-US">
                <a:solidFill>
                  <a:srgbClr val="000000"/>
                </a:solidFill>
              </a:rPr>
              <a:t>Drupal training and content migration (late-SP 2017, ongoing)</a:t>
            </a:r>
          </a:p>
          <a:p>
            <a:r>
              <a:rPr lang="en-US">
                <a:solidFill>
                  <a:srgbClr val="000000"/>
                </a:solidFill>
              </a:rPr>
              <a:t>Release early preview site for public feedback (mid-SU 2017)</a:t>
            </a:r>
          </a:p>
          <a:p>
            <a:r>
              <a:rPr lang="en-US">
                <a:solidFill>
                  <a:srgbClr val="000000"/>
                </a:solidFill>
              </a:rPr>
              <a:t>Replace old site with new site (as soon as January 1, 2018, depending on content readiness and user testing results)</a:t>
            </a:r>
          </a:p>
        </p:txBody>
      </p:sp>
      <p:sp>
        <p:nvSpPr>
          <p:cNvPr id="3" name="Left Arrow 2"/>
          <p:cNvSpPr/>
          <p:nvPr/>
        </p:nvSpPr>
        <p:spPr>
          <a:xfrm rot="18667661">
            <a:off x="7438396" y="2085877"/>
            <a:ext cx="1231549" cy="6683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Themes from Arranging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2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66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Up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2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9316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10 undergraduates (7 women, 3 men)</a:t>
            </a:r>
          </a:p>
          <a:p>
            <a:pPr lvl="1"/>
            <a:r>
              <a:rPr lang="en-US" sz="2400"/>
              <a:t>Volunteered for participation during user priorities survey</a:t>
            </a:r>
          </a:p>
          <a:p>
            <a:pPr lvl="1"/>
            <a:r>
              <a:rPr lang="en-US" sz="2400"/>
              <a:t>Compensated with $10 target cards</a:t>
            </a:r>
          </a:p>
          <a:p>
            <a:r>
              <a:rPr lang="en-US" sz="2800"/>
              <a:t>Sessions</a:t>
            </a:r>
            <a:endParaRPr lang="en-US" sz="2400"/>
          </a:p>
          <a:p>
            <a:pPr lvl="1"/>
            <a:r>
              <a:rPr lang="en-US" sz="2400"/>
              <a:t>One group of 3, all sophomores</a:t>
            </a:r>
          </a:p>
          <a:p>
            <a:pPr lvl="1"/>
            <a:r>
              <a:rPr lang="en-US" sz="2400"/>
              <a:t>One group of 2</a:t>
            </a:r>
          </a:p>
          <a:p>
            <a:pPr lvl="1"/>
            <a:r>
              <a:rPr lang="en-US" sz="2400"/>
              <a:t>Five single-participant sessions</a:t>
            </a:r>
          </a:p>
          <a:p>
            <a:pPr lvl="1"/>
            <a:endParaRPr lang="en-US" sz="2400"/>
          </a:p>
          <a:p>
            <a:r>
              <a:rPr lang="en-US" sz="2800"/>
              <a:t>Participant notes:</a:t>
            </a:r>
          </a:p>
          <a:p>
            <a:pPr lvl="1"/>
            <a:r>
              <a:rPr lang="en-US"/>
              <a:t>Several participants worked at OSUL </a:t>
            </a:r>
            <a:r>
              <a:rPr lang="en-US" u="sng"/>
              <a:t>OR</a:t>
            </a:r>
            <a:r>
              <a:rPr lang="en-US"/>
              <a:t> had friends, roommates or relatives who worked in libraries and who had taugh them helpful things.</a:t>
            </a:r>
          </a:p>
          <a:p>
            <a:pPr lvl="1"/>
            <a:r>
              <a:rPr lang="en-US"/>
              <a:t>Even the two participants who work in OSUL didn’t have perfect views of the organization or what things were.</a:t>
            </a:r>
            <a:endParaRPr lang="en-US" sz="2800"/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01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Meris and Robyn ran the sessions in the room with participants.</a:t>
            </a:r>
          </a:p>
          <a:p>
            <a:r>
              <a:rPr lang="en-US"/>
              <a:t>The UX Cohort was invited to view testing remotely.</a:t>
            </a:r>
          </a:p>
        </p:txBody>
      </p:sp>
    </p:spTree>
    <p:extLst>
      <p:ext uri="{BB962C8B-B14F-4D97-AF65-F5344CB8AC3E}">
        <p14:creationId xmlns:p14="http://schemas.microsoft.com/office/powerpoint/2010/main" val="16523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Cardsort</a:t>
            </a:r>
          </a:p>
          <a:p>
            <a:pPr lvl="1"/>
            <a:r>
              <a:rPr lang="en-US" sz="2800"/>
              <a:t>Alternate Task: Name That Category</a:t>
            </a:r>
          </a:p>
          <a:p>
            <a:r>
              <a:rPr lang="en-US" sz="3200"/>
              <a:t>Discovery Mockup</a:t>
            </a:r>
          </a:p>
          <a:p>
            <a:pPr lvl="1"/>
            <a:r>
              <a:rPr lang="en-US" sz="2800"/>
              <a:t>Subtask: Arrange the Elements</a:t>
            </a:r>
          </a:p>
          <a:p>
            <a:r>
              <a:rPr lang="en-US" sz="3200"/>
              <a:t>Homepage Mockup</a:t>
            </a:r>
          </a:p>
        </p:txBody>
      </p:sp>
    </p:spTree>
    <p:extLst>
      <p:ext uri="{BB962C8B-B14F-4D97-AF65-F5344CB8AC3E}">
        <p14:creationId xmlns:p14="http://schemas.microsoft.com/office/powerpoint/2010/main" val="308899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Cardsort (5 participants)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64 cards representing pages in the current site</a:t>
            </a:r>
          </a:p>
          <a:p>
            <a:r>
              <a:rPr lang="en-US"/>
              <a:t>6 category cards:</a:t>
            </a:r>
          </a:p>
          <a:p>
            <a:pPr lvl="1"/>
            <a:r>
              <a:rPr lang="en-US"/>
              <a:t>About Us, Collections, Locations, My Account, Research, and Services that were</a:t>
            </a:r>
            <a:r>
              <a:rPr lang="en-US"/>
              <a:t> based on a research paper about trends in library website design.</a:t>
            </a:r>
          </a:p>
          <a:p>
            <a:pPr lvl="1"/>
            <a:r>
              <a:rPr lang="en-US"/>
              <a:t>Also a “Not Sure” label</a:t>
            </a:r>
          </a:p>
          <a:p>
            <a:pPr lvl="1"/>
            <a:r>
              <a:rPr lang="en-US"/>
              <a:t>Ability to create new categories if desired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sort-correl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6" y="568762"/>
            <a:ext cx="8297690" cy="62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for Category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36"/>
            <a:ext cx="8686800" cy="581050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My Account:</a:t>
            </a:r>
          </a:p>
          <a:p>
            <a:pPr lvl="1"/>
            <a:r>
              <a:rPr lang="en-US"/>
              <a:t>Things of all kinds requiring login (room reservations, off-campus sign-in), things related to fines, including policy.</a:t>
            </a:r>
          </a:p>
          <a:p>
            <a:r>
              <a:rPr lang="en-US"/>
              <a:t>Locations:</a:t>
            </a:r>
          </a:p>
          <a:p>
            <a:pPr lvl="1"/>
            <a:r>
              <a:rPr lang="en-US"/>
              <a:t>Mostly easy for students, except for services that sound like places or location-based services that could be either.</a:t>
            </a:r>
          </a:p>
          <a:p>
            <a:r>
              <a:rPr lang="en-US"/>
              <a:t>Collections:</a:t>
            </a:r>
          </a:p>
          <a:p>
            <a:pPr lvl="1"/>
            <a:r>
              <a:rPr lang="en-US"/>
              <a:t>Mostly easy for students, except where they really didn’t know what a page title was.</a:t>
            </a:r>
          </a:p>
          <a:p>
            <a:r>
              <a:rPr lang="en-US"/>
              <a:t>Research:</a:t>
            </a:r>
          </a:p>
          <a:p>
            <a:pPr lvl="1"/>
            <a:r>
              <a:rPr lang="en-US"/>
              <a:t>Students seems to interpret this as information/help type content “because Collections is stuff.” The most vague category, some students just put all cards with the word Research in it here.</a:t>
            </a:r>
          </a:p>
          <a:p>
            <a:r>
              <a:rPr lang="en-US"/>
              <a:t>Services:</a:t>
            </a:r>
          </a:p>
          <a:p>
            <a:pPr lvl="1"/>
            <a:r>
              <a:rPr lang="en-US"/>
              <a:t>Students interpreted this as help from people</a:t>
            </a:r>
          </a:p>
          <a:p>
            <a:r>
              <a:rPr lang="en-US"/>
              <a:t>About Us:</a:t>
            </a:r>
          </a:p>
          <a:p>
            <a:pPr lvl="1"/>
            <a:r>
              <a:rPr lang="en-US"/>
              <a:t>About Us was represented by fewer cards, many with strong placement agreement (Staff Directory, Mission-Vision-Values). Different student thoughts: “more fundamental, basic things” (sometimes including policies and basic help files), “more related to Thompson” </a:t>
            </a:r>
          </a:p>
        </p:txBody>
      </p:sp>
    </p:spTree>
    <p:extLst>
      <p:ext uri="{BB962C8B-B14F-4D97-AF65-F5344CB8AC3E}">
        <p14:creationId xmlns:p14="http://schemas.microsoft.com/office/powerpoint/2010/main" val="92861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9941" cy="5257800"/>
          </a:xfrm>
        </p:spPr>
        <p:txBody>
          <a:bodyPr>
            <a:normAutofit fontScale="92500"/>
          </a:bodyPr>
          <a:lstStyle/>
          <a:p>
            <a:r>
              <a:rPr lang="en-US"/>
              <a:t>Difficult page titles or terms: </a:t>
            </a:r>
          </a:p>
          <a:p>
            <a:pPr lvl="1"/>
            <a:r>
              <a:rPr lang="en-US"/>
              <a:t>Troubleshooting Library Access (a participant suggested “Library Login Help”), GIS, microfroms, circulation (for some), course reserves, Article Express (“sounds like Google at hyper-speed”), Citation Management (preferred “Citation Help and Tools”, RefWorks, Endnote Web</a:t>
            </a:r>
          </a:p>
          <a:p>
            <a:r>
              <a:rPr lang="en-US"/>
              <a:t>Things that sound like locations: </a:t>
            </a:r>
          </a:p>
          <a:p>
            <a:pPr lvl="1"/>
            <a:r>
              <a:rPr lang="en-US"/>
              <a:t>TRI, Copyright Resources Center, Congressional Archives</a:t>
            </a:r>
          </a:p>
          <a:p>
            <a:r>
              <a:rPr lang="en-US"/>
              <a:t>Things that sound like academic departments, not collections:</a:t>
            </a:r>
          </a:p>
          <a:p>
            <a:pPr lvl="1"/>
            <a:r>
              <a:rPr lang="en-US"/>
              <a:t>Latin American Studies and other special collections</a:t>
            </a:r>
          </a:p>
          <a:p>
            <a:r>
              <a:rPr lang="en-US"/>
              <a:t>Things students don’t often use:</a:t>
            </a:r>
          </a:p>
          <a:p>
            <a:pPr lvl="1"/>
            <a:r>
              <a:rPr lang="en-US"/>
              <a:t>HR, instructional services, </a:t>
            </a:r>
            <a:r>
              <a:rPr lang="en-US"/>
              <a:t>Archives (“Is this how the university works?”)</a:t>
            </a:r>
          </a:p>
          <a:p>
            <a:r>
              <a:rPr lang="en-US"/>
              <a:t>Things that seem similar or related (but might not be):</a:t>
            </a:r>
          </a:p>
          <a:p>
            <a:pPr lvl="1"/>
            <a:r>
              <a:rPr lang="en-US"/>
              <a:t>Room Reservations vs Room Rental, Patron Confidentiality vs. Customer Code of Conduct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1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20089</TotalTime>
  <Words>1254</Words>
  <Application>Microsoft Macintosh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OSUL Web/Discovery User Testing</vt:lpstr>
      <vt:lpstr>Web Project Milestones + Where We Are</vt:lpstr>
      <vt:lpstr>Participants</vt:lpstr>
      <vt:lpstr>Observation Group</vt:lpstr>
      <vt:lpstr>Tasks</vt:lpstr>
      <vt:lpstr>Cardsort (5 participants)</vt:lpstr>
      <vt:lpstr>PowerPoint Presentation</vt:lpstr>
      <vt:lpstr>Expectations for Category Cards</vt:lpstr>
      <vt:lpstr>Difficult Concepts</vt:lpstr>
      <vt:lpstr>Other Observations</vt:lpstr>
      <vt:lpstr>Alternate Task: Name That Category</vt:lpstr>
      <vt:lpstr>Observations</vt:lpstr>
      <vt:lpstr>Homepage Mockup</vt:lpstr>
      <vt:lpstr>Observations</vt:lpstr>
      <vt:lpstr>Observations (continued)</vt:lpstr>
      <vt:lpstr>Observations (continued)</vt:lpstr>
      <vt:lpstr>Discovery Mockup</vt:lpstr>
      <vt:lpstr>Themes from Comments</vt:lpstr>
      <vt:lpstr>Subtask: Arrange the Elements</vt:lpstr>
      <vt:lpstr>Themes from Arranging Task</vt:lpstr>
      <vt:lpstr>Summary of Findings</vt:lpstr>
      <vt:lpstr>Follow Up and Next Steps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Milestones + Where We Are</dc:title>
  <dc:creator>Robyn Ness</dc:creator>
  <cp:lastModifiedBy>Robyn Ness</cp:lastModifiedBy>
  <cp:revision>16</cp:revision>
  <cp:lastPrinted>2017-04-11T16:52:17Z</cp:lastPrinted>
  <dcterms:created xsi:type="dcterms:W3CDTF">2017-04-11T15:29:07Z</dcterms:created>
  <dcterms:modified xsi:type="dcterms:W3CDTF">2017-04-25T14:18:43Z</dcterms:modified>
</cp:coreProperties>
</file>