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sldIdLst>
    <p:sldId id="262" r:id="rId4"/>
    <p:sldId id="265" r:id="rId5"/>
    <p:sldId id="261" r:id="rId6"/>
    <p:sldId id="256" r:id="rId7"/>
    <p:sldId id="263" r:id="rId8"/>
    <p:sldId id="259" r:id="rId9"/>
    <p:sldId id="266" r:id="rId10"/>
    <p:sldId id="260" r:id="rId11"/>
    <p:sldId id="258" r:id="rId12"/>
    <p:sldId id="264" r:id="rId13"/>
    <p:sldId id="257" r:id="rId14"/>
    <p:sldId id="268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0" y="-1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5396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705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6409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738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0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6109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8436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57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628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8526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759C-0A73-4D46-8D8D-1093986E360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8FE3-19E0-A849-8F56-62474E5B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6593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891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78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20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952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9451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19322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446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50812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705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204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724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51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7CA9E1-FD12-E64D-B50B-40AA792B7EE7}" type="datetimeFigureOut"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6991D60-2782-5F4B-BB5F-7A35FFE6BA10}" type="slidenum">
              <a:rPr lang="en-US"/>
              <a:t>‹#›</a:t>
            </a:fld>
            <a:endParaRPr lang="en-US"/>
          </a:p>
        </p:txBody>
      </p:sp>
      <p:pic>
        <p:nvPicPr>
          <p:cNvPr id="8" name="Picture 7" descr="TheOhioStateUniversity-1C-REV-Horiz-CMYK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19" y="43732"/>
            <a:ext cx="3136405" cy="454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759C-0A73-4D46-8D8D-1093986E360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1/30/17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8FE3-19E0-A849-8F56-62474E5B9E6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4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012B-86CF-3F41-BB51-0DF0A2813DC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1/19/17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8031-9610-6049-91BE-3F77E5130AEF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28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Relationship Id="rId3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Relationship Id="rId3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Web Redesign Project</a:t>
            </a:r>
            <a:br>
              <a:rPr lang="en-US" b="1"/>
            </a:br>
            <a:r>
              <a:rPr lang="en-US" b="1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Robyn Ness, Project Lead</a:t>
            </a:r>
          </a:p>
          <a:p>
            <a:r>
              <a:rPr lang="en-US"/>
              <a:t>2/28/2017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Related Info: The UX Cohort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Implements user research for both the Website Redesign Project and the Discovery Project.</a:t>
            </a:r>
          </a:p>
          <a:p>
            <a:r>
              <a:rPr lang="en-US"/>
              <a:t>Anyone with an interest in improving user experience can join. </a:t>
            </a:r>
          </a:p>
          <a:p>
            <a:r>
              <a:rPr lang="en-US"/>
              <a:t>Robyn Ness and Meris Mandernach are </a:t>
            </a:r>
            <a:br>
              <a:rPr lang="en-US"/>
            </a:br>
            <a:r>
              <a:rPr lang="en-US"/>
              <a:t>co-leads.</a:t>
            </a:r>
          </a:p>
          <a:p>
            <a:pPr marL="617220" lvl="2" indent="-342900">
              <a:buFont typeface="Arial"/>
              <a:buChar char="•"/>
            </a:pPr>
            <a:r>
              <a:rPr lang="en-US" sz="2400"/>
              <a:t>More information coming soon...</a:t>
            </a:r>
          </a:p>
        </p:txBody>
      </p:sp>
    </p:spTree>
    <p:extLst>
      <p:ext uri="{BB962C8B-B14F-4D97-AF65-F5344CB8AC3E}">
        <p14:creationId xmlns:p14="http://schemas.microsoft.com/office/powerpoint/2010/main" val="48159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Managers, We Need Your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Participate in OSUL functionality discussions</a:t>
            </a:r>
          </a:p>
          <a:p>
            <a:pPr lvl="1"/>
            <a:r>
              <a:rPr lang="en-US" sz="2400"/>
              <a:t>More information coming </a:t>
            </a:r>
            <a:r>
              <a:rPr lang="en-US" sz="2400" u="sng"/>
              <a:t>very</a:t>
            </a:r>
            <a:r>
              <a:rPr lang="en-US" sz="2400"/>
              <a:t> soon</a:t>
            </a:r>
          </a:p>
          <a:p>
            <a:pPr lvl="1"/>
            <a:endParaRPr lang="en-US" sz="1600" b="1"/>
          </a:p>
          <a:p>
            <a:r>
              <a:rPr lang="en-US"/>
              <a:t>Share project information with your teams</a:t>
            </a:r>
          </a:p>
          <a:p>
            <a:endParaRPr lang="en-US" sz="1600"/>
          </a:p>
          <a:p>
            <a:r>
              <a:rPr lang="en-US"/>
              <a:t>Recommend participants from among your users for face-to-face groups and user testing</a:t>
            </a:r>
          </a:p>
          <a:p>
            <a:endParaRPr lang="en-US" sz="1600"/>
          </a:p>
          <a:p>
            <a:r>
              <a:rPr lang="en-US"/>
              <a:t>Encourage interested members of your staff to join the User Experience (UX) Cohort</a:t>
            </a:r>
          </a:p>
          <a:p>
            <a:pPr lvl="1"/>
            <a:r>
              <a:rPr lang="en-US" sz="2400"/>
              <a:t>More information coming soon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58615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/>
              <a:t>Just in Case…</a:t>
            </a:r>
          </a:p>
        </p:txBody>
      </p:sp>
    </p:spTree>
    <p:extLst>
      <p:ext uri="{BB962C8B-B14F-4D97-AF65-F5344CB8AC3E}">
        <p14:creationId xmlns:p14="http://schemas.microsoft.com/office/powerpoint/2010/main" val="160174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24d5e598194f30bddd372ae2b911479e_-draft-watermark-draft-clipart-watermark_576-384.png"/>
          <p:cNvPicPr>
            <a:picLocks noChangeAspect="1"/>
          </p:cNvPicPr>
          <p:nvPr/>
        </p:nvPicPr>
        <p:blipFill>
          <a:blip r:embed="rId2">
            <a:alphaModFix amt="1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90" y="456863"/>
            <a:ext cx="7315200" cy="4876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7751" y="20403"/>
            <a:ext cx="514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prstClr val="black"/>
                </a:solidFill>
                <a:latin typeface="Calibri"/>
              </a:rPr>
              <a:t>User Testing and Research Plan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124" y="498378"/>
            <a:ext cx="1996044" cy="2205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b="1">
                <a:solidFill>
                  <a:prstClr val="black"/>
                </a:solidFill>
                <a:latin typeface="Calibri"/>
              </a:rPr>
              <a:t>Step 1: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Research and Discovery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6731" y="498378"/>
            <a:ext cx="1996044" cy="2205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b="1">
                <a:solidFill>
                  <a:prstClr val="black"/>
                </a:solidFill>
                <a:latin typeface="Calibri"/>
              </a:rPr>
              <a:t>Step 2: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Site Structure/Content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8488" y="498378"/>
            <a:ext cx="1996044" cy="2205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b="1">
                <a:solidFill>
                  <a:prstClr val="black"/>
                </a:solidFill>
                <a:latin typeface="Calibri"/>
              </a:rPr>
              <a:t>Step 3: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Visual Design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43471" y="498378"/>
            <a:ext cx="1996044" cy="2205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b="1">
                <a:solidFill>
                  <a:prstClr val="black"/>
                </a:solidFill>
                <a:latin typeface="Calibri"/>
              </a:rPr>
              <a:t>Step 4: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Site Development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382134" y="660438"/>
            <a:ext cx="0" cy="6005282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69602" y="660438"/>
            <a:ext cx="0" cy="6005282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57069" y="660438"/>
            <a:ext cx="0" cy="6005282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9036" y="1672204"/>
            <a:ext cx="203120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prstClr val="black"/>
                </a:solidFill>
                <a:latin typeface="Calibri"/>
              </a:rPr>
              <a:t>Purpose:</a:t>
            </a:r>
          </a:p>
          <a:p>
            <a:pPr marL="111125" indent="-111125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Define user needs and priorities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Method: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Survey 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>
                <a:solidFill>
                  <a:prstClr val="black"/>
                </a:solidFill>
                <a:latin typeface="Calibri"/>
              </a:rPr>
              <a:t>Participants: Split across undergrad, graduate student, and faculty; test with 6-8 circ/public services staff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Questions: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Ask users to choose/rank tasks important to them or not important to them; free-form field for what they most want to be able to do or what they can’t do easily now 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Method: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Functional Expertise (Iterative)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Participants: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Content and service owners</a:t>
            </a:r>
          </a:p>
          <a:p>
            <a:endParaRPr lang="en-US" sz="1000" b="1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Goal: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1) Define personas to capture uniqueness of each audience. 2) Identify site functional needs.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64897" y="1672204"/>
            <a:ext cx="217635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prstClr val="black"/>
                </a:solidFill>
                <a:latin typeface="Calibri"/>
              </a:rPr>
              <a:t>Purpose:</a:t>
            </a:r>
          </a:p>
          <a:p>
            <a:pPr marL="111125" indent="-111125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Explore content relationships and user-focused language and labeling</a:t>
            </a:r>
          </a:p>
          <a:p>
            <a:pPr marL="111125" indent="-111125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Create sitemap</a:t>
            </a:r>
          </a:p>
          <a:p>
            <a:pPr marL="111125" indent="-111125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Test navigation structures and labeling</a:t>
            </a:r>
          </a:p>
          <a:p>
            <a:pPr marL="55563" indent="-55563">
              <a:buFont typeface="Arial"/>
              <a:buChar char="•"/>
            </a:pPr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Method: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Cardsort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>
                <a:solidFill>
                  <a:prstClr val="black"/>
                </a:solidFill>
                <a:latin typeface="Calibri"/>
              </a:rPr>
              <a:t>Participants: 3-4 undergrads, 3-4 graduate students/instructors; test with 3 library staff, at least one a student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Method: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Survey (Iterative)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Participants: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Split across undergrad, graduate student, and faculty per round; initial test with 6-8 library staff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Questions: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Ask participants to compare two or more navigation categories; select 3-5 priority tasks and ask “Where would you click to find _____?”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51648" y="1660330"/>
            <a:ext cx="22133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prstClr val="black"/>
                </a:solidFill>
                <a:latin typeface="Calibri"/>
              </a:rPr>
              <a:t>Purpose:</a:t>
            </a:r>
          </a:p>
          <a:p>
            <a:pPr marL="111125" indent="-111125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Finalize page “footprint”</a:t>
            </a:r>
          </a:p>
          <a:p>
            <a:pPr marL="111125" indent="-111125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Test visual designs</a:t>
            </a:r>
          </a:p>
          <a:p>
            <a:pPr marL="111125" indent="-111125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Confirm navigation structures and </a:t>
            </a:r>
            <a:br>
              <a:rPr lang="en-US" sz="1000">
                <a:solidFill>
                  <a:prstClr val="black"/>
                </a:solidFill>
                <a:latin typeface="Calibri"/>
              </a:rPr>
            </a:br>
            <a:r>
              <a:rPr lang="en-US" sz="1000">
                <a:solidFill>
                  <a:prstClr val="black"/>
                </a:solidFill>
                <a:latin typeface="Calibri"/>
              </a:rPr>
              <a:t>labeling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Method: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Survey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>
                <a:solidFill>
                  <a:prstClr val="black"/>
                </a:solidFill>
                <a:latin typeface="Calibri"/>
              </a:rPr>
              <a:t>Participants: Split across undergrad, graduate student, and faculty; test with 6-8 library staff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Questions: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Ask participants to compare two or more designs and state preference; select 3-5 priority tasks and ask “where would you click to find _____?”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25517" y="1627649"/>
            <a:ext cx="22686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prstClr val="black"/>
                </a:solidFill>
                <a:latin typeface="Calibri"/>
              </a:rPr>
              <a:t>Purpose:</a:t>
            </a:r>
          </a:p>
          <a:p>
            <a:pPr marL="55563" indent="-55563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Test interaction and flow; including</a:t>
            </a:r>
            <a:br>
              <a:rPr lang="en-US" sz="1000">
                <a:solidFill>
                  <a:prstClr val="black"/>
                </a:solidFill>
                <a:latin typeface="Calibri"/>
              </a:rPr>
            </a:br>
            <a:r>
              <a:rPr lang="en-US" sz="1000">
                <a:solidFill>
                  <a:prstClr val="black"/>
                </a:solidFill>
                <a:latin typeface="Calibri"/>
              </a:rPr>
              <a:t>deeper paths</a:t>
            </a:r>
          </a:p>
          <a:p>
            <a:pPr marL="55563" indent="-55563">
              <a:buFont typeface="Arial"/>
              <a:buChar char="•"/>
            </a:pPr>
            <a:r>
              <a:rPr lang="en-US" sz="1000">
                <a:solidFill>
                  <a:prstClr val="black"/>
                </a:solidFill>
                <a:latin typeface="Calibri"/>
              </a:rPr>
              <a:t>Confirm effectiveness of visual </a:t>
            </a:r>
            <a:br>
              <a:rPr lang="en-US" sz="1000">
                <a:solidFill>
                  <a:prstClr val="black"/>
                </a:solidFill>
                <a:latin typeface="Calibri"/>
              </a:rPr>
            </a:br>
            <a:r>
              <a:rPr lang="en-US" sz="1000">
                <a:solidFill>
                  <a:prstClr val="black"/>
                </a:solidFill>
                <a:latin typeface="Calibri"/>
              </a:rPr>
              <a:t>design and visual hierarchy</a:t>
            </a:r>
          </a:p>
          <a:p>
            <a:pPr marL="55563" indent="-55563">
              <a:buFont typeface="Arial"/>
              <a:buChar char="•"/>
            </a:pPr>
            <a:endParaRPr lang="en-US" sz="1000">
              <a:solidFill>
                <a:prstClr val="black"/>
              </a:solidFill>
              <a:latin typeface="Calibri"/>
            </a:endParaRP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pPr marL="55563" indent="-55563">
              <a:buFont typeface="Arial"/>
              <a:buChar char="•"/>
            </a:pPr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Method: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User Testing / Think Aloud (Iterative)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Participants: 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2-3 undergrads, 2-3 graduate students/instructors per round; initial test with 3 library staff, at least one a student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  <a:p>
            <a:r>
              <a:rPr lang="en-US" sz="1000" b="1">
                <a:solidFill>
                  <a:prstClr val="black"/>
                </a:solidFill>
                <a:latin typeface="Calibri"/>
              </a:rPr>
              <a:t>Tasks</a:t>
            </a:r>
            <a:r>
              <a:rPr lang="en-US" sz="1000">
                <a:solidFill>
                  <a:prstClr val="black"/>
                </a:solidFill>
                <a:latin typeface="Calibri"/>
              </a:rPr>
              <a:t>: Select 3-5 priority tasks, including multi-step tasks, such as find hours, log into your account, locate online journals, find your subject librarian, find a study space, etc.</a:t>
            </a:r>
          </a:p>
          <a:p>
            <a:endParaRPr lang="en-US" sz="1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Chord 45"/>
          <p:cNvSpPr/>
          <p:nvPr/>
        </p:nvSpPr>
        <p:spPr>
          <a:xfrm rot="10800000">
            <a:off x="1254158" y="935507"/>
            <a:ext cx="941832" cy="970277"/>
          </a:xfrm>
          <a:prstGeom prst="chord">
            <a:avLst>
              <a:gd name="adj1" fmla="val 21515315"/>
              <a:gd name="adj2" fmla="val 10815918"/>
            </a:avLst>
          </a:prstGeom>
          <a:solidFill>
            <a:schemeClr val="accent2">
              <a:alpha val="56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Chord 46"/>
          <p:cNvSpPr/>
          <p:nvPr/>
        </p:nvSpPr>
        <p:spPr>
          <a:xfrm rot="10800000">
            <a:off x="320094" y="938760"/>
            <a:ext cx="1188720" cy="970277"/>
          </a:xfrm>
          <a:prstGeom prst="chord">
            <a:avLst>
              <a:gd name="adj1" fmla="val 21515315"/>
              <a:gd name="adj2" fmla="val 10815918"/>
            </a:avLst>
          </a:prstGeom>
          <a:solidFill>
            <a:schemeClr val="accent2">
              <a:alpha val="56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Chord 47"/>
          <p:cNvSpPr/>
          <p:nvPr/>
        </p:nvSpPr>
        <p:spPr>
          <a:xfrm rot="10800000">
            <a:off x="3697918" y="918994"/>
            <a:ext cx="1764792" cy="970277"/>
          </a:xfrm>
          <a:prstGeom prst="chord">
            <a:avLst>
              <a:gd name="adj1" fmla="val 21515315"/>
              <a:gd name="adj2" fmla="val 10815918"/>
            </a:avLst>
          </a:prstGeom>
          <a:solidFill>
            <a:schemeClr val="accent6">
              <a:alpha val="54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Chord 48"/>
          <p:cNvSpPr/>
          <p:nvPr/>
        </p:nvSpPr>
        <p:spPr>
          <a:xfrm rot="10800000">
            <a:off x="2928006" y="927432"/>
            <a:ext cx="1307592" cy="970277"/>
          </a:xfrm>
          <a:prstGeom prst="chord">
            <a:avLst>
              <a:gd name="adj1" fmla="val 21515315"/>
              <a:gd name="adj2" fmla="val 10815918"/>
            </a:avLst>
          </a:prstGeom>
          <a:solidFill>
            <a:schemeClr val="accent6">
              <a:alpha val="54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3836" y="1090027"/>
            <a:ext cx="855297" cy="466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Existing Data</a:t>
            </a:r>
            <a:br>
              <a:rPr lang="en-US" sz="1000">
                <a:solidFill>
                  <a:prstClr val="black"/>
                </a:solidFill>
                <a:latin typeface="Calibri"/>
              </a:rPr>
            </a:br>
            <a:r>
              <a:rPr lang="en-US" sz="1000">
                <a:solidFill>
                  <a:prstClr val="black"/>
                </a:solidFill>
                <a:latin typeface="Calibri"/>
              </a:rPr>
              <a:t>Review </a:t>
            </a:r>
            <a:br>
              <a:rPr lang="en-US" sz="1000">
                <a:solidFill>
                  <a:prstClr val="black"/>
                </a:solidFill>
                <a:latin typeface="Calibri"/>
              </a:rPr>
            </a:br>
            <a:endParaRPr lang="en-US" sz="1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77549" y="1100439"/>
            <a:ext cx="922172" cy="34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User Priorities</a:t>
            </a:r>
          </a:p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Survey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01674" y="1078159"/>
            <a:ext cx="1369448" cy="466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Content Cluster</a:t>
            </a:r>
          </a:p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and Labeling Cardsorts</a:t>
            </a:r>
            <a:br>
              <a:rPr lang="en-US" sz="1000">
                <a:solidFill>
                  <a:prstClr val="black"/>
                </a:solidFill>
                <a:latin typeface="Calibri"/>
              </a:rPr>
            </a:br>
            <a:endParaRPr lang="en-US" sz="1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17183" y="1074416"/>
            <a:ext cx="748222" cy="34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Wireframe</a:t>
            </a:r>
          </a:p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Surveys</a:t>
            </a:r>
          </a:p>
        </p:txBody>
      </p:sp>
      <p:sp>
        <p:nvSpPr>
          <p:cNvPr id="54" name="Chord 53"/>
          <p:cNvSpPr/>
          <p:nvPr/>
        </p:nvSpPr>
        <p:spPr>
          <a:xfrm rot="10800000">
            <a:off x="5211732" y="918994"/>
            <a:ext cx="1545336" cy="970277"/>
          </a:xfrm>
          <a:prstGeom prst="chord">
            <a:avLst>
              <a:gd name="adj1" fmla="val 21515315"/>
              <a:gd name="adj2" fmla="val 10815918"/>
            </a:avLst>
          </a:prstGeom>
          <a:solidFill>
            <a:srgbClr val="FFFF00">
              <a:alpha val="31000"/>
            </a:srgb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24350" y="1077009"/>
            <a:ext cx="877163" cy="34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Visual Design</a:t>
            </a:r>
          </a:p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Survey</a:t>
            </a:r>
          </a:p>
        </p:txBody>
      </p:sp>
      <p:sp>
        <p:nvSpPr>
          <p:cNvPr id="56" name="Chord 55"/>
          <p:cNvSpPr/>
          <p:nvPr/>
        </p:nvSpPr>
        <p:spPr>
          <a:xfrm rot="10800000">
            <a:off x="6436743" y="918991"/>
            <a:ext cx="2313432" cy="970277"/>
          </a:xfrm>
          <a:prstGeom prst="chord">
            <a:avLst>
              <a:gd name="adj1" fmla="val 21515315"/>
              <a:gd name="adj2" fmla="val 10815918"/>
            </a:avLst>
          </a:prstGeom>
          <a:solidFill>
            <a:schemeClr val="accent3">
              <a:alpha val="6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91011" y="1084897"/>
            <a:ext cx="830250" cy="34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Task-Based</a:t>
            </a:r>
          </a:p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User Testing</a:t>
            </a:r>
          </a:p>
        </p:txBody>
      </p:sp>
      <p:sp>
        <p:nvSpPr>
          <p:cNvPr id="59" name="Arc 58"/>
          <p:cNvSpPr/>
          <p:nvPr/>
        </p:nvSpPr>
        <p:spPr>
          <a:xfrm flipH="1">
            <a:off x="7480221" y="884599"/>
            <a:ext cx="268186" cy="416951"/>
          </a:xfrm>
          <a:prstGeom prst="arc">
            <a:avLst>
              <a:gd name="adj1" fmla="val 11804285"/>
              <a:gd name="adj2" fmla="val 417531"/>
            </a:avLst>
          </a:prstGeom>
          <a:noFill/>
          <a:ln>
            <a:solidFill>
              <a:schemeClr val="bg1">
                <a:lumMod val="50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Arc 59"/>
          <p:cNvSpPr/>
          <p:nvPr/>
        </p:nvSpPr>
        <p:spPr>
          <a:xfrm flipH="1">
            <a:off x="4445929" y="884599"/>
            <a:ext cx="268186" cy="416951"/>
          </a:xfrm>
          <a:prstGeom prst="arc">
            <a:avLst>
              <a:gd name="adj1" fmla="val 11804285"/>
              <a:gd name="adj2" fmla="val 417531"/>
            </a:avLst>
          </a:prstGeom>
          <a:noFill/>
          <a:ln>
            <a:solidFill>
              <a:schemeClr val="bg1">
                <a:lumMod val="50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28221" y="1419346"/>
            <a:ext cx="8580579" cy="0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872317" y="2677091"/>
            <a:ext cx="2036483" cy="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649594" y="2692867"/>
            <a:ext cx="2036483" cy="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448886" y="2850703"/>
            <a:ext cx="2036483" cy="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12638" y="2261591"/>
            <a:ext cx="1999907" cy="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448886" y="4246427"/>
            <a:ext cx="2036483" cy="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89180" y="676426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36424" y="679143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90016" y="-59910"/>
            <a:ext cx="114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prstClr val="black"/>
                </a:solidFill>
                <a:latin typeface="Calibri"/>
              </a:rPr>
              <a:t>Date: 2/20/2017</a:t>
            </a:r>
          </a:p>
        </p:txBody>
      </p:sp>
      <p:sp>
        <p:nvSpPr>
          <p:cNvPr id="38" name="Chord 37"/>
          <p:cNvSpPr/>
          <p:nvPr/>
        </p:nvSpPr>
        <p:spPr>
          <a:xfrm rot="10800000">
            <a:off x="2075018" y="931947"/>
            <a:ext cx="941832" cy="970277"/>
          </a:xfrm>
          <a:prstGeom prst="chord">
            <a:avLst>
              <a:gd name="adj1" fmla="val 21515315"/>
              <a:gd name="adj2" fmla="val 10815918"/>
            </a:avLst>
          </a:prstGeom>
          <a:solidFill>
            <a:schemeClr val="accent2">
              <a:alpha val="56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52607" y="1096879"/>
            <a:ext cx="813782" cy="34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Functional</a:t>
            </a:r>
          </a:p>
          <a:p>
            <a:pPr algn="ctr">
              <a:lnSpc>
                <a:spcPct val="80000"/>
              </a:lnSpc>
            </a:pPr>
            <a:r>
              <a:rPr lang="en-US" sz="1000">
                <a:solidFill>
                  <a:prstClr val="black"/>
                </a:solidFill>
                <a:latin typeface="Calibri"/>
              </a:rPr>
              <a:t>Expert Mtgs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12638" y="4543646"/>
            <a:ext cx="1990763" cy="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H="1">
            <a:off x="2382134" y="896118"/>
            <a:ext cx="268186" cy="416951"/>
          </a:xfrm>
          <a:prstGeom prst="arc">
            <a:avLst>
              <a:gd name="adj1" fmla="val 11804285"/>
              <a:gd name="adj2" fmla="val 417531"/>
            </a:avLst>
          </a:prstGeom>
          <a:noFill/>
          <a:ln>
            <a:solidFill>
              <a:schemeClr val="bg1">
                <a:lumMod val="50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25385" y="687945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203933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119" descr="24d5e598194f30bddd372ae2b911479e_-draft-watermark-draft-clipart-watermark_576-384.png"/>
          <p:cNvPicPr>
            <a:picLocks noChangeAspect="1"/>
          </p:cNvPicPr>
          <p:nvPr/>
        </p:nvPicPr>
        <p:blipFill>
          <a:blip r:embed="rId2">
            <a:alphaModFix amt="1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90" y="59732"/>
            <a:ext cx="7315200" cy="4876800"/>
          </a:xfrm>
          <a:prstGeom prst="rect">
            <a:avLst/>
          </a:prstGeom>
        </p:spPr>
      </p:pic>
      <p:sp>
        <p:nvSpPr>
          <p:cNvPr id="113" name="Rectangle 112"/>
          <p:cNvSpPr/>
          <p:nvPr/>
        </p:nvSpPr>
        <p:spPr>
          <a:xfrm>
            <a:off x="0" y="3720730"/>
            <a:ext cx="9188564" cy="1214248"/>
          </a:xfrm>
          <a:prstGeom prst="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237257" y="838167"/>
            <a:ext cx="0" cy="4084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432922" y="822678"/>
            <a:ext cx="0" cy="4100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 flipV="1">
            <a:off x="878244" y="823335"/>
            <a:ext cx="39595" cy="40993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9007035">
            <a:off x="3262217" y="532431"/>
            <a:ext cx="54624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MARCH</a:t>
            </a:r>
          </a:p>
        </p:txBody>
      </p:sp>
      <p:sp>
        <p:nvSpPr>
          <p:cNvPr id="4" name="TextBox 3"/>
          <p:cNvSpPr txBox="1"/>
          <p:nvPr/>
        </p:nvSpPr>
        <p:spPr>
          <a:xfrm rot="18879956">
            <a:off x="767559" y="505554"/>
            <a:ext cx="68480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FEBRUARY</a:t>
            </a:r>
          </a:p>
        </p:txBody>
      </p:sp>
      <p:sp>
        <p:nvSpPr>
          <p:cNvPr id="5" name="TextBox 4"/>
          <p:cNvSpPr txBox="1"/>
          <p:nvPr/>
        </p:nvSpPr>
        <p:spPr>
          <a:xfrm rot="19060083">
            <a:off x="8768454" y="517881"/>
            <a:ext cx="509612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FINALS</a:t>
            </a:r>
          </a:p>
        </p:txBody>
      </p:sp>
      <p:sp>
        <p:nvSpPr>
          <p:cNvPr id="6" name="TextBox 5"/>
          <p:cNvSpPr txBox="1"/>
          <p:nvPr/>
        </p:nvSpPr>
        <p:spPr>
          <a:xfrm rot="19060083">
            <a:off x="5757197" y="532146"/>
            <a:ext cx="45397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APRIL</a:t>
            </a:r>
          </a:p>
        </p:txBody>
      </p:sp>
      <p:sp>
        <p:nvSpPr>
          <p:cNvPr id="7" name="TextBox 6"/>
          <p:cNvSpPr txBox="1"/>
          <p:nvPr/>
        </p:nvSpPr>
        <p:spPr>
          <a:xfrm rot="19060083">
            <a:off x="4500800" y="404622"/>
            <a:ext cx="87716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SPRING BREAK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417889" y="823334"/>
            <a:ext cx="8523" cy="409936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910878" y="823334"/>
            <a:ext cx="0" cy="40993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989973" y="823337"/>
            <a:ext cx="0" cy="40993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481533" y="823335"/>
            <a:ext cx="410093" cy="4099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8244" y="3024110"/>
            <a:ext cx="8265757" cy="365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88498" y="2516294"/>
            <a:ext cx="8255503" cy="365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8244" y="2005793"/>
            <a:ext cx="8265757" cy="365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9385" y="1501365"/>
            <a:ext cx="8256174" cy="338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922019" y="812196"/>
            <a:ext cx="3221982" cy="265793"/>
          </a:xfrm>
          <a:prstGeom prst="rightArrow">
            <a:avLst/>
          </a:prstGeom>
          <a:ln w="3175" cmpd="sng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63450" y="798117"/>
            <a:ext cx="6845333" cy="272537"/>
          </a:xfrm>
          <a:prstGeom prst="rightArrow">
            <a:avLst/>
          </a:prstGeom>
          <a:ln w="3175" cmpd="sng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53102" y="812195"/>
            <a:ext cx="19354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production env / visual elements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9219" y="799931"/>
            <a:ext cx="6420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prototyping / proof of concept / testing modules</a:t>
            </a:r>
          </a:p>
        </p:txBody>
      </p:sp>
      <p:sp>
        <p:nvSpPr>
          <p:cNvPr id="29" name="TextBox 28"/>
          <p:cNvSpPr txBox="1"/>
          <p:nvPr/>
        </p:nvSpPr>
        <p:spPr>
          <a:xfrm rot="19060083">
            <a:off x="8315748" y="532145"/>
            <a:ext cx="415498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MAY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81380" y="1419891"/>
            <a:ext cx="718748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user input*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89662" y="862146"/>
            <a:ext cx="548667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site dev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87225" y="2904100"/>
            <a:ext cx="500877" cy="293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qa &amp; </a:t>
            </a:r>
            <a:br>
              <a:rPr lang="en-US" sz="900">
                <a:solidFill>
                  <a:prstClr val="black"/>
                </a:solidFill>
                <a:latin typeface="Calibri"/>
              </a:rPr>
            </a:br>
            <a:r>
              <a:rPr lang="en-US" sz="900">
                <a:solidFill>
                  <a:prstClr val="black"/>
                </a:solidFill>
                <a:latin typeface="Calibri"/>
              </a:rPr>
              <a:t>review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96495" y="1954002"/>
            <a:ext cx="55656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content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82365" y="2428309"/>
            <a:ext cx="78158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visual design</a:t>
            </a:r>
          </a:p>
        </p:txBody>
      </p:sp>
      <p:sp>
        <p:nvSpPr>
          <p:cNvPr id="37" name="TextBox 36"/>
          <p:cNvSpPr txBox="1"/>
          <p:nvPr/>
        </p:nvSpPr>
        <p:spPr>
          <a:xfrm rot="19060083">
            <a:off x="7019909" y="384514"/>
            <a:ext cx="1016925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b="1">
                <a:solidFill>
                  <a:srgbClr val="C0504D"/>
                </a:solidFill>
                <a:latin typeface="Calibri"/>
              </a:rPr>
              <a:t>END USER POOL*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7987" y="-99090"/>
            <a:ext cx="430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WEB REDESIGN TIMELINE – PART 1 – DRAFT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6358949" y="1370056"/>
            <a:ext cx="1049835" cy="268474"/>
          </a:xfrm>
          <a:prstGeom prst="rightArrow">
            <a:avLst/>
          </a:prstGeom>
          <a:solidFill>
            <a:srgbClr val="FFFF00"/>
          </a:solidFill>
          <a:ln w="3175" cmpd="sng">
            <a:solidFill>
              <a:srgbClr val="95373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83757" y="1370054"/>
            <a:ext cx="9857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vis design testing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4898913" y="1370055"/>
            <a:ext cx="1150666" cy="271802"/>
          </a:xfrm>
          <a:prstGeom prst="rightArrow">
            <a:avLst/>
          </a:prstGeom>
          <a:solidFill>
            <a:schemeClr val="accent6"/>
          </a:solidFill>
          <a:ln w="3175" cmpd="sng">
            <a:solidFill>
              <a:srgbClr val="95373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98347" y="1371962"/>
            <a:ext cx="10356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sitemap survey</a:t>
            </a:r>
          </a:p>
        </p:txBody>
      </p:sp>
      <p:sp>
        <p:nvSpPr>
          <p:cNvPr id="43" name="Right Arrow 42"/>
          <p:cNvSpPr/>
          <p:nvPr/>
        </p:nvSpPr>
        <p:spPr>
          <a:xfrm>
            <a:off x="3417889" y="1370054"/>
            <a:ext cx="1063644" cy="274423"/>
          </a:xfrm>
          <a:prstGeom prst="rightArrow">
            <a:avLst/>
          </a:prstGeom>
          <a:solidFill>
            <a:schemeClr val="accent6"/>
          </a:solidFill>
          <a:ln w="3175" cmpd="sng">
            <a:solidFill>
              <a:srgbClr val="95373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2562420" y="1379586"/>
            <a:ext cx="983681" cy="260704"/>
          </a:xfrm>
          <a:prstGeom prst="rightArrow">
            <a:avLst/>
          </a:prstGeom>
          <a:ln w="6350"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563451" y="1379586"/>
            <a:ext cx="794668" cy="267553"/>
          </a:xfrm>
          <a:prstGeom prst="rightArrow">
            <a:avLst/>
          </a:prstGeom>
          <a:solidFill>
            <a:schemeClr val="accent2"/>
          </a:solidFill>
          <a:ln w="3175" cmpd="sng">
            <a:solidFill>
              <a:srgbClr val="95373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64337" y="1378367"/>
            <a:ext cx="9837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card sort task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01147" y="1372737"/>
            <a:ext cx="104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user priorities surv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8562" y="1385267"/>
            <a:ext cx="7946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existing data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5299726" y="1893302"/>
            <a:ext cx="3844275" cy="258409"/>
          </a:xfrm>
          <a:prstGeom prst="rightArrow">
            <a:avLst>
              <a:gd name="adj1" fmla="val 56930"/>
              <a:gd name="adj2" fmla="val 50000"/>
            </a:avLst>
          </a:prstGeom>
          <a:solidFill>
            <a:schemeClr val="accent6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1424" y="1882162"/>
            <a:ext cx="3577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content revision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4345001" y="1873844"/>
            <a:ext cx="2633585" cy="294984"/>
          </a:xfrm>
          <a:prstGeom prst="rightArrow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03407" y="1895925"/>
            <a:ext cx="15582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wireframe nav / refinement</a:t>
            </a:r>
          </a:p>
        </p:txBody>
      </p:sp>
      <p:sp>
        <p:nvSpPr>
          <p:cNvPr id="56" name="Arc 55"/>
          <p:cNvSpPr/>
          <p:nvPr/>
        </p:nvSpPr>
        <p:spPr>
          <a:xfrm flipH="1">
            <a:off x="5903910" y="1783529"/>
            <a:ext cx="268186" cy="344290"/>
          </a:xfrm>
          <a:prstGeom prst="arc">
            <a:avLst>
              <a:gd name="adj1" fmla="val 11804285"/>
              <a:gd name="adj2" fmla="val 417531"/>
            </a:avLst>
          </a:prstGeom>
          <a:noFill/>
          <a:ln w="635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3850115" y="1873844"/>
            <a:ext cx="1528845" cy="290919"/>
          </a:xfrm>
          <a:prstGeom prst="rightArrow">
            <a:avLst/>
          </a:prstGeom>
          <a:solidFill>
            <a:schemeClr val="accent6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25020" y="1895924"/>
            <a:ext cx="1061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info arch draft</a:t>
            </a:r>
          </a:p>
        </p:txBody>
      </p:sp>
      <p:sp>
        <p:nvSpPr>
          <p:cNvPr id="52" name="Right Arrow 51"/>
          <p:cNvSpPr/>
          <p:nvPr/>
        </p:nvSpPr>
        <p:spPr>
          <a:xfrm>
            <a:off x="2293515" y="1895925"/>
            <a:ext cx="1772336" cy="252270"/>
          </a:xfrm>
          <a:prstGeom prst="rightArrow">
            <a:avLst/>
          </a:prstGeom>
          <a:solidFill>
            <a:schemeClr val="accent2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45595" y="1882409"/>
            <a:ext cx="1772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funct. expert mtgs/ requirements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63022" y="1592374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978587" y="5358925"/>
            <a:ext cx="2295416" cy="1493439"/>
            <a:chOff x="0" y="5364561"/>
            <a:chExt cx="2295416" cy="1493439"/>
          </a:xfrm>
        </p:grpSpPr>
        <p:sp>
          <p:nvSpPr>
            <p:cNvPr id="61" name="Rectangle 60"/>
            <p:cNvSpPr/>
            <p:nvPr/>
          </p:nvSpPr>
          <p:spPr>
            <a:xfrm>
              <a:off x="0" y="5364561"/>
              <a:ext cx="2160949" cy="1493439"/>
            </a:xfrm>
            <a:prstGeom prst="rect">
              <a:avLst/>
            </a:prstGeom>
            <a:solidFill>
              <a:srgbClr val="D9D9D9"/>
            </a:solidFill>
            <a:ln w="3175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5476" y="5674266"/>
              <a:ext cx="191269" cy="190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7254" y="5894703"/>
              <a:ext cx="191269" cy="190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0698" y="6117862"/>
              <a:ext cx="191269" cy="1905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0698" y="6356443"/>
              <a:ext cx="191269" cy="190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8381" y="6595024"/>
              <a:ext cx="191269" cy="190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81669" y="5656124"/>
              <a:ext cx="1996044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 b="1">
                  <a:solidFill>
                    <a:prstClr val="black"/>
                  </a:solidFill>
                  <a:latin typeface="Calibri"/>
                </a:rPr>
                <a:t>Step 1: </a:t>
              </a:r>
              <a:r>
                <a:rPr lang="en-US" sz="1000">
                  <a:solidFill>
                    <a:prstClr val="black"/>
                  </a:solidFill>
                  <a:latin typeface="Calibri"/>
                </a:rPr>
                <a:t>Research and Discovery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1669" y="5882526"/>
              <a:ext cx="1996044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 b="1">
                  <a:solidFill>
                    <a:prstClr val="black"/>
                  </a:solidFill>
                  <a:latin typeface="Calibri"/>
                </a:rPr>
                <a:t>Step 2: </a:t>
              </a:r>
              <a:r>
                <a:rPr lang="en-US" sz="1000">
                  <a:solidFill>
                    <a:prstClr val="black"/>
                  </a:solidFill>
                  <a:latin typeface="Calibri"/>
                </a:rPr>
                <a:t>Site Structure/Content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90740" y="6108929"/>
              <a:ext cx="1996044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 b="1">
                  <a:solidFill>
                    <a:prstClr val="black"/>
                  </a:solidFill>
                  <a:latin typeface="Calibri"/>
                </a:rPr>
                <a:t>Step 3: </a:t>
              </a:r>
              <a:r>
                <a:rPr lang="en-US" sz="1000">
                  <a:solidFill>
                    <a:prstClr val="black"/>
                  </a:solidFill>
                  <a:latin typeface="Calibri"/>
                </a:rPr>
                <a:t>Visual Design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1967" y="6347372"/>
              <a:ext cx="1996044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 b="1">
                  <a:solidFill>
                    <a:prstClr val="black"/>
                  </a:solidFill>
                  <a:latin typeface="Calibri"/>
                </a:rPr>
                <a:t>Step 4: </a:t>
              </a:r>
              <a:r>
                <a:rPr lang="en-US" sz="1000">
                  <a:solidFill>
                    <a:prstClr val="black"/>
                  </a:solidFill>
                  <a:latin typeface="Calibri"/>
                </a:rPr>
                <a:t>Site Development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9372" y="6579741"/>
              <a:ext cx="1996044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 b="1">
                  <a:solidFill>
                    <a:prstClr val="black"/>
                  </a:solidFill>
                  <a:latin typeface="Calibri"/>
                </a:rPr>
                <a:t>Step 5: </a:t>
              </a:r>
              <a:r>
                <a:rPr lang="en-US" sz="1000">
                  <a:solidFill>
                    <a:prstClr val="black"/>
                  </a:solidFill>
                  <a:latin typeface="Calibri"/>
                </a:rPr>
                <a:t>Testing &amp; Review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4208" y="5425340"/>
              <a:ext cx="1996044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 b="1">
                  <a:solidFill>
                    <a:prstClr val="black"/>
                  </a:solidFill>
                  <a:latin typeface="Calibri"/>
                </a:rPr>
                <a:t>Web Redesign Project Plan Steps</a:t>
              </a:r>
              <a:endParaRPr lang="en-US" sz="10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5" name="Right Arrow 74"/>
          <p:cNvSpPr/>
          <p:nvPr/>
        </p:nvSpPr>
        <p:spPr>
          <a:xfrm>
            <a:off x="6283056" y="2402201"/>
            <a:ext cx="2813676" cy="267553"/>
          </a:xfrm>
          <a:prstGeom prst="rightArrow">
            <a:avLst/>
          </a:prstGeom>
          <a:solidFill>
            <a:srgbClr val="FFFF00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F7F7F"/>
              </a:solidFill>
              <a:latin typeface="Calibri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88272" y="2411351"/>
            <a:ext cx="26784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srgbClr val="7F7F7F"/>
                </a:solidFill>
                <a:latin typeface="Calibri"/>
              </a:rPr>
              <a:t>refinement / customization</a:t>
            </a:r>
          </a:p>
        </p:txBody>
      </p:sp>
      <p:sp>
        <p:nvSpPr>
          <p:cNvPr id="77" name="Right Arrow 76"/>
          <p:cNvSpPr/>
          <p:nvPr/>
        </p:nvSpPr>
        <p:spPr>
          <a:xfrm>
            <a:off x="4073335" y="2401525"/>
            <a:ext cx="2371133" cy="267878"/>
          </a:xfrm>
          <a:prstGeom prst="rightArrow">
            <a:avLst/>
          </a:prstGeom>
          <a:solidFill>
            <a:srgbClr val="FFFF00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10415" y="2412664"/>
            <a:ext cx="2118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srgbClr val="7F7F7F"/>
                </a:solidFill>
                <a:latin typeface="Calibri"/>
              </a:rPr>
              <a:t>vis. design</a:t>
            </a:r>
          </a:p>
        </p:txBody>
      </p:sp>
      <p:sp>
        <p:nvSpPr>
          <p:cNvPr id="79" name="Arc 78"/>
          <p:cNvSpPr/>
          <p:nvPr/>
        </p:nvSpPr>
        <p:spPr>
          <a:xfrm flipH="1">
            <a:off x="7550016" y="2322251"/>
            <a:ext cx="268186" cy="344290"/>
          </a:xfrm>
          <a:prstGeom prst="arc">
            <a:avLst>
              <a:gd name="adj1" fmla="val 11804285"/>
              <a:gd name="adj2" fmla="val 417531"/>
            </a:avLst>
          </a:prstGeom>
          <a:noFill/>
          <a:ln w="635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04843" y="2108100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  <p:sp>
        <p:nvSpPr>
          <p:cNvPr id="81" name="Arc 80"/>
          <p:cNvSpPr/>
          <p:nvPr/>
        </p:nvSpPr>
        <p:spPr>
          <a:xfrm flipH="1">
            <a:off x="5031540" y="2309033"/>
            <a:ext cx="268186" cy="344290"/>
          </a:xfrm>
          <a:prstGeom prst="arc">
            <a:avLst>
              <a:gd name="adj1" fmla="val 11804285"/>
              <a:gd name="adj2" fmla="val 417531"/>
            </a:avLst>
          </a:prstGeom>
          <a:noFill/>
          <a:ln w="635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367" y="2094882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  <p:sp>
        <p:nvSpPr>
          <p:cNvPr id="73" name="Right Arrow 72"/>
          <p:cNvSpPr/>
          <p:nvPr/>
        </p:nvSpPr>
        <p:spPr>
          <a:xfrm>
            <a:off x="2862822" y="2401524"/>
            <a:ext cx="1289931" cy="267553"/>
          </a:xfrm>
          <a:prstGeom prst="rightArrow">
            <a:avLst/>
          </a:prstGeom>
          <a:solidFill>
            <a:srgbClr val="FFFF00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862822" y="2403291"/>
            <a:ext cx="1203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srgbClr val="7F7F7F"/>
                </a:solidFill>
                <a:latin typeface="Calibri"/>
              </a:rPr>
              <a:t>vis des requirements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30554" y="3927347"/>
            <a:ext cx="11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alibri"/>
              </a:rPr>
              <a:t>clarify internal goals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408503" y="3853049"/>
            <a:ext cx="787828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sitemap</a:t>
            </a:r>
          </a:p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review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1760" y="3848788"/>
            <a:ext cx="1220753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content list &amp; </a:t>
            </a:r>
            <a:br>
              <a:rPr lang="en-US" sz="900">
                <a:solidFill>
                  <a:srgbClr val="000000"/>
                </a:solidFill>
                <a:latin typeface="Calibri"/>
              </a:rPr>
            </a:br>
            <a:r>
              <a:rPr lang="en-US" sz="900">
                <a:solidFill>
                  <a:srgbClr val="000000"/>
                </a:solidFill>
                <a:latin typeface="Calibri"/>
              </a:rPr>
              <a:t>user survey results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64062" y="3827279"/>
            <a:ext cx="1143646" cy="23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alibri"/>
              </a:rPr>
              <a:t>wireframe nav &amp;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66314" y="3920415"/>
            <a:ext cx="1606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alibri"/>
              </a:rPr>
              <a:t>visual design preview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-86079" y="3956593"/>
            <a:ext cx="99584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sponsor approval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584343" y="4394932"/>
            <a:ext cx="8224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alibri"/>
              </a:rPr>
              <a:t>kick-off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14687" y="4314506"/>
            <a:ext cx="1360647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site map; form user testing group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13930" y="4311199"/>
            <a:ext cx="1170103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begin functional requirements mtgs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866314" y="4400281"/>
            <a:ext cx="11413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alibri"/>
              </a:rPr>
              <a:t>share wireframe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190176" y="4311882"/>
            <a:ext cx="1461322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visual design preview;</a:t>
            </a:r>
          </a:p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begin Drupal training</a:t>
            </a:r>
          </a:p>
          <a:p>
            <a:endParaRPr lang="en-US" sz="9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-87532" y="4413863"/>
            <a:ext cx="84639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all-lib updates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219679" y="3849559"/>
            <a:ext cx="1606359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visual design </a:t>
            </a:r>
            <a:br>
              <a:rPr lang="en-US" sz="900">
                <a:solidFill>
                  <a:srgbClr val="000000"/>
                </a:solidFill>
                <a:latin typeface="Calibri"/>
              </a:rPr>
            </a:br>
            <a:r>
              <a:rPr lang="en-US" sz="900">
                <a:solidFill>
                  <a:srgbClr val="000000"/>
                </a:solidFill>
                <a:latin typeface="Calibri"/>
              </a:rPr>
              <a:t>survey results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878244" y="4124759"/>
            <a:ext cx="8252769" cy="338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86471" y="4587781"/>
            <a:ext cx="8252769" cy="338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886937" y="5072652"/>
            <a:ext cx="104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prstClr val="black"/>
                </a:solidFill>
                <a:latin typeface="Calibri"/>
              </a:rPr>
              <a:t>COLOR KEY: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-78345" y="3412953"/>
            <a:ext cx="1597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prstClr val="black"/>
                </a:solidFill>
                <a:latin typeface="Calibri"/>
              </a:rPr>
              <a:t>COMMUNICATION: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-66846" y="5105061"/>
            <a:ext cx="69537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prstClr val="black"/>
                </a:solidFill>
                <a:latin typeface="Calibri"/>
              </a:rPr>
              <a:t>NOTES:</a:t>
            </a:r>
          </a:p>
          <a:p>
            <a:pPr marL="171450" indent="-171450">
              <a:buFont typeface="Arial"/>
              <a:buChar char="•"/>
            </a:pPr>
            <a:r>
              <a:rPr lang="en-US" sz="1100" b="1" smtClean="0">
                <a:solidFill>
                  <a:prstClr val="black"/>
                </a:solidFill>
                <a:latin typeface="Calibri"/>
              </a:rPr>
              <a:t>End User Pool </a:t>
            </a:r>
            <a:r>
              <a:rPr lang="en-US" sz="1100" smtClean="0">
                <a:solidFill>
                  <a:prstClr val="black"/>
                </a:solidFill>
                <a:latin typeface="Calibri"/>
              </a:rPr>
              <a:t>– Traditionally, it’s harder to get users’ attention leading into finals. We should plan to wait until fall for most testing after this point.</a:t>
            </a:r>
          </a:p>
          <a:p>
            <a:pPr marL="171450" indent="-171450">
              <a:buFont typeface="Arial"/>
              <a:buChar char="•"/>
            </a:pPr>
            <a:r>
              <a:rPr lang="en-US" sz="1100" b="1" smtClean="0">
                <a:solidFill>
                  <a:prstClr val="black"/>
                </a:solidFill>
                <a:latin typeface="Calibri"/>
              </a:rPr>
              <a:t>User Input </a:t>
            </a:r>
            <a:r>
              <a:rPr lang="en-US" sz="1100" smtClean="0">
                <a:solidFill>
                  <a:prstClr val="black"/>
                </a:solidFill>
                <a:latin typeface="Calibri"/>
              </a:rPr>
              <a:t>– Surveys and face-to-face testing will be piloted with OSUL staff, and their data will be considered, although not combined, with other user input.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090016" y="-59910"/>
            <a:ext cx="114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prstClr val="black"/>
                </a:solidFill>
                <a:latin typeface="Calibri"/>
              </a:rPr>
              <a:t>Date: 2/21/2017</a:t>
            </a:r>
          </a:p>
        </p:txBody>
      </p:sp>
      <p:sp>
        <p:nvSpPr>
          <p:cNvPr id="100" name="Arc 99"/>
          <p:cNvSpPr/>
          <p:nvPr/>
        </p:nvSpPr>
        <p:spPr>
          <a:xfrm flipH="1">
            <a:off x="3054782" y="1804058"/>
            <a:ext cx="268186" cy="344290"/>
          </a:xfrm>
          <a:prstGeom prst="arc">
            <a:avLst>
              <a:gd name="adj1" fmla="val 11804285"/>
              <a:gd name="adj2" fmla="val 417531"/>
            </a:avLst>
          </a:prstGeom>
          <a:noFill/>
          <a:ln w="635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913894" y="1612903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1029881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 descr="24d5e598194f30bddd372ae2b911479e_-draft-watermark-draft-clipart-watermark_576-384.png"/>
          <p:cNvPicPr>
            <a:picLocks noChangeAspect="1"/>
          </p:cNvPicPr>
          <p:nvPr/>
        </p:nvPicPr>
        <p:blipFill>
          <a:blip r:embed="rId2">
            <a:alphaModFix amt="1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90" y="59732"/>
            <a:ext cx="7315200" cy="4876800"/>
          </a:xfrm>
          <a:prstGeom prst="rect">
            <a:avLst/>
          </a:prstGeom>
        </p:spPr>
      </p:pic>
      <p:sp>
        <p:nvSpPr>
          <p:cNvPr id="113" name="Rectangle 112"/>
          <p:cNvSpPr/>
          <p:nvPr/>
        </p:nvSpPr>
        <p:spPr>
          <a:xfrm>
            <a:off x="0" y="3720730"/>
            <a:ext cx="9188564" cy="1214248"/>
          </a:xfrm>
          <a:prstGeom prst="rect">
            <a:avLst/>
          </a:prstGeom>
          <a:solidFill>
            <a:schemeClr val="accent2">
              <a:lumMod val="20000"/>
              <a:lumOff val="80000"/>
              <a:alpha val="41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5802622" y="812196"/>
            <a:ext cx="0" cy="4084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036719" y="838167"/>
            <a:ext cx="0" cy="4084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463655" y="822678"/>
            <a:ext cx="0" cy="4100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 flipV="1">
            <a:off x="878244" y="823335"/>
            <a:ext cx="39595" cy="40993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9007035">
            <a:off x="2392148" y="452326"/>
            <a:ext cx="74892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SEPTEMBER</a:t>
            </a:r>
          </a:p>
        </p:txBody>
      </p:sp>
      <p:sp>
        <p:nvSpPr>
          <p:cNvPr id="4" name="TextBox 3"/>
          <p:cNvSpPr txBox="1"/>
          <p:nvPr/>
        </p:nvSpPr>
        <p:spPr>
          <a:xfrm rot="18879956">
            <a:off x="759785" y="505554"/>
            <a:ext cx="633507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SUMMER</a:t>
            </a:r>
          </a:p>
        </p:txBody>
      </p:sp>
      <p:sp>
        <p:nvSpPr>
          <p:cNvPr id="5" name="TextBox 4"/>
          <p:cNvSpPr txBox="1"/>
          <p:nvPr/>
        </p:nvSpPr>
        <p:spPr>
          <a:xfrm rot="19060083">
            <a:off x="8684228" y="484461"/>
            <a:ext cx="633507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JANUARY</a:t>
            </a:r>
          </a:p>
        </p:txBody>
      </p:sp>
      <p:sp>
        <p:nvSpPr>
          <p:cNvPr id="6" name="TextBox 5"/>
          <p:cNvSpPr txBox="1"/>
          <p:nvPr/>
        </p:nvSpPr>
        <p:spPr>
          <a:xfrm rot="19060083">
            <a:off x="4038968" y="493686"/>
            <a:ext cx="637088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OCTOBER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565038" y="812196"/>
            <a:ext cx="8523" cy="409936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184019" y="801118"/>
            <a:ext cx="0" cy="40993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989973" y="823337"/>
            <a:ext cx="0" cy="40993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78244" y="3024110"/>
            <a:ext cx="8265757" cy="365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88498" y="2516294"/>
            <a:ext cx="8255503" cy="365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8244" y="2005793"/>
            <a:ext cx="8265757" cy="365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9385" y="1501365"/>
            <a:ext cx="8256174" cy="338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909769" y="812196"/>
            <a:ext cx="8234232" cy="265793"/>
          </a:xfrm>
          <a:prstGeom prst="rightArrow">
            <a:avLst/>
          </a:prstGeom>
          <a:ln w="3175" cmpd="sng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0950" y="815886"/>
            <a:ext cx="7809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production env / refining visual elements and structural design</a:t>
            </a:r>
          </a:p>
        </p:txBody>
      </p:sp>
      <p:sp>
        <p:nvSpPr>
          <p:cNvPr id="29" name="TextBox 28"/>
          <p:cNvSpPr txBox="1"/>
          <p:nvPr/>
        </p:nvSpPr>
        <p:spPr>
          <a:xfrm rot="19060083">
            <a:off x="7288135" y="465305"/>
            <a:ext cx="710451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DECEMBER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81380" y="1419891"/>
            <a:ext cx="718748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user input*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89662" y="862146"/>
            <a:ext cx="548667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site dev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87225" y="2904100"/>
            <a:ext cx="500877" cy="293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qa &amp; </a:t>
            </a:r>
            <a:br>
              <a:rPr lang="en-US" sz="900">
                <a:solidFill>
                  <a:prstClr val="black"/>
                </a:solidFill>
                <a:latin typeface="Calibri"/>
              </a:rPr>
            </a:br>
            <a:r>
              <a:rPr lang="en-US" sz="900">
                <a:solidFill>
                  <a:prstClr val="black"/>
                </a:solidFill>
                <a:latin typeface="Calibri"/>
              </a:rPr>
              <a:t>review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96495" y="1954002"/>
            <a:ext cx="55656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content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82365" y="2428309"/>
            <a:ext cx="78158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visual design</a:t>
            </a:r>
          </a:p>
        </p:txBody>
      </p:sp>
      <p:sp>
        <p:nvSpPr>
          <p:cNvPr id="37" name="TextBox 36"/>
          <p:cNvSpPr txBox="1"/>
          <p:nvPr/>
        </p:nvSpPr>
        <p:spPr>
          <a:xfrm rot="19060083">
            <a:off x="6808230" y="420460"/>
            <a:ext cx="1016925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b="1">
                <a:solidFill>
                  <a:srgbClr val="C0504D"/>
                </a:solidFill>
                <a:latin typeface="Calibri"/>
              </a:rPr>
              <a:t>END USER POOL*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7987" y="-99090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WEB REDESIGN TIMELINE – PART 2 - DRAFT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889386" y="1898302"/>
            <a:ext cx="5063917" cy="263711"/>
          </a:xfrm>
          <a:prstGeom prst="rightArrow">
            <a:avLst>
              <a:gd name="adj1" fmla="val 56930"/>
              <a:gd name="adj2" fmla="val 50000"/>
            </a:avLst>
          </a:prstGeom>
          <a:solidFill>
            <a:schemeClr val="accent6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9769" y="1893783"/>
            <a:ext cx="49263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content revision</a:t>
            </a:r>
          </a:p>
        </p:txBody>
      </p:sp>
      <p:sp>
        <p:nvSpPr>
          <p:cNvPr id="75" name="Right Arrow 74"/>
          <p:cNvSpPr/>
          <p:nvPr/>
        </p:nvSpPr>
        <p:spPr>
          <a:xfrm>
            <a:off x="878243" y="2394888"/>
            <a:ext cx="6274297" cy="274840"/>
          </a:xfrm>
          <a:prstGeom prst="rightArrow">
            <a:avLst/>
          </a:prstGeom>
          <a:solidFill>
            <a:srgbClr val="FFFF00"/>
          </a:solidFill>
          <a:ln w="317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F7F7F"/>
              </a:solidFill>
              <a:latin typeface="Calibri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840360" y="2405333"/>
            <a:ext cx="21232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srgbClr val="7F7F7F"/>
                </a:solidFill>
                <a:latin typeface="Calibri"/>
              </a:rPr>
              <a:t>refinement / customization</a:t>
            </a:r>
          </a:p>
        </p:txBody>
      </p:sp>
      <p:sp>
        <p:nvSpPr>
          <p:cNvPr id="79" name="Arc 78"/>
          <p:cNvSpPr/>
          <p:nvPr/>
        </p:nvSpPr>
        <p:spPr>
          <a:xfrm flipH="1">
            <a:off x="4002104" y="2316233"/>
            <a:ext cx="268186" cy="344290"/>
          </a:xfrm>
          <a:prstGeom prst="arc">
            <a:avLst>
              <a:gd name="adj1" fmla="val 11804285"/>
              <a:gd name="adj2" fmla="val 417531"/>
            </a:avLst>
          </a:prstGeom>
          <a:noFill/>
          <a:ln w="635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56931" y="2102082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857" y="3838227"/>
            <a:ext cx="1177861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content progress (repeating)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-86079" y="3956593"/>
            <a:ext cx="99584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sponsor approval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-87532" y="4413863"/>
            <a:ext cx="84639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all-lib updates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878244" y="4124759"/>
            <a:ext cx="8252769" cy="338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86471" y="4587781"/>
            <a:ext cx="8252769" cy="338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-78345" y="3412953"/>
            <a:ext cx="1597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prstClr val="black"/>
                </a:solidFill>
                <a:latin typeface="Calibri"/>
              </a:rPr>
              <a:t>COMMUNICATION:</a:t>
            </a:r>
          </a:p>
        </p:txBody>
      </p:sp>
      <p:sp>
        <p:nvSpPr>
          <p:cNvPr id="99" name="TextBox 98"/>
          <p:cNvSpPr txBox="1"/>
          <p:nvPr/>
        </p:nvSpPr>
        <p:spPr>
          <a:xfrm rot="19060083">
            <a:off x="5608769" y="507040"/>
            <a:ext cx="73790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prstClr val="black"/>
                </a:solidFill>
                <a:latin typeface="Calibri"/>
              </a:rPr>
              <a:t>NOVEMBER</a:t>
            </a:r>
          </a:p>
        </p:txBody>
      </p:sp>
      <p:sp>
        <p:nvSpPr>
          <p:cNvPr id="100" name="Right Arrow 99"/>
          <p:cNvSpPr/>
          <p:nvPr/>
        </p:nvSpPr>
        <p:spPr>
          <a:xfrm>
            <a:off x="4442621" y="2916081"/>
            <a:ext cx="3144419" cy="255572"/>
          </a:xfrm>
          <a:prstGeom prst="rightArrow">
            <a:avLst/>
          </a:prstGeom>
          <a:ln w="31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1" name="Right Arrow 100"/>
          <p:cNvSpPr/>
          <p:nvPr/>
        </p:nvSpPr>
        <p:spPr>
          <a:xfrm>
            <a:off x="2590893" y="1378291"/>
            <a:ext cx="3380699" cy="294984"/>
          </a:xfrm>
          <a:prstGeom prst="rightArrow">
            <a:avLst/>
          </a:prstGeom>
          <a:ln w="19050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707270" y="1389431"/>
            <a:ext cx="3066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task-based testing</a:t>
            </a:r>
          </a:p>
        </p:txBody>
      </p:sp>
      <p:sp>
        <p:nvSpPr>
          <p:cNvPr id="103" name="Arc 102"/>
          <p:cNvSpPr/>
          <p:nvPr/>
        </p:nvSpPr>
        <p:spPr>
          <a:xfrm flipH="1">
            <a:off x="4174435" y="1273643"/>
            <a:ext cx="268186" cy="344290"/>
          </a:xfrm>
          <a:prstGeom prst="arc">
            <a:avLst>
              <a:gd name="adj1" fmla="val 11804285"/>
              <a:gd name="adj2" fmla="val 417531"/>
            </a:avLst>
          </a:prstGeom>
          <a:noFill/>
          <a:ln w="635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015869" y="1089166"/>
            <a:ext cx="5766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solidFill>
                  <a:prstClr val="black"/>
                </a:solidFill>
                <a:latin typeface="Calibri"/>
              </a:rPr>
              <a:t>iterative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509261" y="3829174"/>
            <a:ext cx="33269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user testing progress </a:t>
            </a:r>
            <a:br>
              <a:rPr lang="en-US" sz="900">
                <a:solidFill>
                  <a:srgbClr val="000000"/>
                </a:solidFill>
                <a:latin typeface="Calibri"/>
              </a:rPr>
            </a:br>
            <a:r>
              <a:rPr lang="en-US" sz="900">
                <a:solidFill>
                  <a:srgbClr val="000000"/>
                </a:solidFill>
                <a:latin typeface="Calibri"/>
              </a:rPr>
              <a:t>(repeating)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774095" y="3833190"/>
            <a:ext cx="33269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final site review; </a:t>
            </a:r>
            <a:br>
              <a:rPr lang="en-US" sz="900">
                <a:solidFill>
                  <a:srgbClr val="000000"/>
                </a:solidFill>
                <a:latin typeface="Calibri"/>
              </a:rPr>
            </a:br>
            <a:r>
              <a:rPr lang="en-US" sz="900">
                <a:solidFill>
                  <a:srgbClr val="000000"/>
                </a:solidFill>
                <a:latin typeface="Calibri"/>
              </a:rPr>
              <a:t>go/no go decision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-66846" y="5105061"/>
            <a:ext cx="6953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prstClr val="black"/>
                </a:solidFill>
                <a:latin typeface="Calibri"/>
              </a:rPr>
              <a:t>NOTES:</a:t>
            </a:r>
          </a:p>
          <a:p>
            <a:pPr marL="171450" indent="-171450">
              <a:buFont typeface="Arial"/>
              <a:buChar char="•"/>
            </a:pPr>
            <a:r>
              <a:rPr lang="en-US" sz="1100" b="1" smtClean="0">
                <a:solidFill>
                  <a:prstClr val="black"/>
                </a:solidFill>
                <a:latin typeface="Calibri"/>
              </a:rPr>
              <a:t>Time dividers not equally spaced: Summer (May – August) has been condensed for space.</a:t>
            </a:r>
          </a:p>
          <a:p>
            <a:pPr marL="171450" indent="-171450">
              <a:buFont typeface="Arial"/>
              <a:buChar char="•"/>
            </a:pPr>
            <a:r>
              <a:rPr lang="en-US" sz="1100" b="1" smtClean="0">
                <a:solidFill>
                  <a:prstClr val="black"/>
                </a:solidFill>
                <a:latin typeface="Calibri"/>
              </a:rPr>
              <a:t>End User Pool </a:t>
            </a:r>
            <a:r>
              <a:rPr lang="en-US" sz="1100" smtClean="0">
                <a:solidFill>
                  <a:prstClr val="black"/>
                </a:solidFill>
                <a:latin typeface="Calibri"/>
              </a:rPr>
              <a:t>– Traditionally, it’s harder to get users’ attention leading into finals. We should plan to complete user testing before Thanksgiving break.</a:t>
            </a:r>
          </a:p>
          <a:p>
            <a:pPr marL="171450" indent="-171450">
              <a:buFont typeface="Arial"/>
              <a:buChar char="•"/>
            </a:pPr>
            <a:r>
              <a:rPr lang="en-US" sz="1100" b="1" smtClean="0">
                <a:solidFill>
                  <a:prstClr val="black"/>
                </a:solidFill>
                <a:latin typeface="Calibri"/>
              </a:rPr>
              <a:t>User Input </a:t>
            </a:r>
            <a:r>
              <a:rPr lang="en-US" sz="1100" smtClean="0">
                <a:solidFill>
                  <a:prstClr val="black"/>
                </a:solidFill>
                <a:latin typeface="Calibri"/>
              </a:rPr>
              <a:t>– Surveys and face-to-face testing will be piloted with OSUL staff, and their data will be considered, although not combined, with other user input.</a:t>
            </a:r>
          </a:p>
          <a:p>
            <a:pPr marL="171450" indent="-171450">
              <a:buFont typeface="Arial"/>
              <a:buChar char="•"/>
            </a:pPr>
            <a:r>
              <a:rPr lang="en-US" sz="1100" b="1" smtClean="0">
                <a:solidFill>
                  <a:prstClr val="black"/>
                </a:solidFill>
                <a:latin typeface="Calibri"/>
              </a:rPr>
              <a:t>LAUNCH</a:t>
            </a:r>
            <a:r>
              <a:rPr lang="en-US" sz="1100" smtClean="0">
                <a:solidFill>
                  <a:prstClr val="black"/>
                </a:solidFill>
                <a:latin typeface="Calibri"/>
              </a:rPr>
              <a:t> implies a public swap of new for old site; a preview site release is planned for mid-summer.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33681" y="4423627"/>
            <a:ext cx="83158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content work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08756" y="4209758"/>
            <a:ext cx="2636149" cy="42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endParaRPr lang="en-US" sz="90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plan for instructional </a:t>
            </a:r>
          </a:p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changes if launch in Dec.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755223" y="4312528"/>
            <a:ext cx="2457492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announcement of launch date,</a:t>
            </a:r>
            <a:br>
              <a:rPr lang="en-US" sz="900">
                <a:solidFill>
                  <a:srgbClr val="000000"/>
                </a:solidFill>
                <a:latin typeface="Calibri"/>
              </a:rPr>
            </a:br>
            <a:r>
              <a:rPr lang="en-US" sz="900">
                <a:solidFill>
                  <a:srgbClr val="000000"/>
                </a:solidFill>
                <a:latin typeface="Calibri"/>
              </a:rPr>
              <a:t>final review for swap with old site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1797051" y="2904098"/>
            <a:ext cx="2909933" cy="281177"/>
          </a:xfrm>
          <a:prstGeom prst="rightArrow">
            <a:avLst/>
          </a:prstGeom>
          <a:ln w="31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00718" y="2916080"/>
            <a:ext cx="25917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targeted testing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68179" y="2916080"/>
            <a:ext cx="2659536" cy="235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solidFill>
                  <a:prstClr val="white"/>
                </a:solidFill>
                <a:latin typeface="Calibri"/>
              </a:rPr>
              <a:t>wide-scale testing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8267350" y="802449"/>
            <a:ext cx="0" cy="4139391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9060083">
            <a:off x="8093860" y="484985"/>
            <a:ext cx="69964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srgbClr val="C0504D"/>
                </a:solidFill>
                <a:latin typeface="Calibri"/>
              </a:rPr>
              <a:t>LAUNCH?*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0041" y="4207652"/>
            <a:ext cx="992579" cy="429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release preview;</a:t>
            </a:r>
          </a:p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invite to review/</a:t>
            </a:r>
          </a:p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QA test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682023" y="3855134"/>
            <a:ext cx="1037227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approve release of preview site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90016" y="-59910"/>
            <a:ext cx="114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prstClr val="black"/>
                </a:solidFill>
                <a:latin typeface="Calibri"/>
              </a:rPr>
              <a:t>Date: 2/21/2017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1737170" y="796932"/>
            <a:ext cx="0" cy="4139391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19060083">
            <a:off x="1519466" y="407576"/>
            <a:ext cx="979755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>
                <a:solidFill>
                  <a:srgbClr val="C0504D"/>
                </a:solidFill>
                <a:latin typeface="Calibri"/>
              </a:rPr>
              <a:t>PUBLIC PREVIEW</a:t>
            </a:r>
          </a:p>
        </p:txBody>
      </p:sp>
    </p:spTree>
    <p:extLst>
      <p:ext uri="{BB962C8B-B14F-4D97-AF65-F5344CB8AC3E}">
        <p14:creationId xmlns:p14="http://schemas.microsoft.com/office/powerpoint/2010/main" val="194509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Project Goals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Redesign library.osu.edu in a way that is easy for users to navigate.</a:t>
            </a:r>
          </a:p>
          <a:p>
            <a:pPr lvl="1"/>
            <a:r>
              <a:rPr lang="en-US"/>
              <a:t>Apply user-centered design and iterative development to achieve this.</a:t>
            </a:r>
          </a:p>
          <a:p>
            <a:pPr lvl="1"/>
            <a:r>
              <a:rPr lang="en-US"/>
              <a:t>Communicate openly about decision making and progress.</a:t>
            </a:r>
          </a:p>
        </p:txBody>
      </p:sp>
    </p:spTree>
    <p:extLst>
      <p:ext uri="{BB962C8B-B14F-4D97-AF65-F5344CB8AC3E}">
        <p14:creationId xmlns:p14="http://schemas.microsoft.com/office/powerpoint/2010/main" val="420971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Project Team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20237" cy="4525963"/>
          </a:xfrm>
        </p:spPr>
        <p:txBody>
          <a:bodyPr>
            <a:normAutofit/>
          </a:bodyPr>
          <a:lstStyle/>
          <a:p>
            <a:r>
              <a:rPr lang="en-US"/>
              <a:t>Sponsors: Jennifer Vinopal &amp; Lisa Carter</a:t>
            </a:r>
          </a:p>
          <a:p>
            <a:r>
              <a:rPr lang="en-US"/>
              <a:t>Project Lead: Robyn Ness</a:t>
            </a:r>
          </a:p>
          <a:p>
            <a:r>
              <a:rPr lang="en-US"/>
              <a:t>Implementation Lead: Beth Snapp</a:t>
            </a:r>
          </a:p>
          <a:p>
            <a:r>
              <a:rPr lang="en-US"/>
              <a:t>Web Environment: AD&amp;S + Infrastructure Support</a:t>
            </a:r>
          </a:p>
          <a:p>
            <a:r>
              <a:rPr lang="en-US"/>
              <a:t>User Experience (UX): Meris Mandernach + others</a:t>
            </a:r>
          </a:p>
          <a:p>
            <a:r>
              <a:rPr lang="en-US"/>
              <a:t>Drupal User Training: Sue Beck</a:t>
            </a:r>
          </a:p>
          <a:p>
            <a:r>
              <a:rPr lang="en-US"/>
              <a:t>Functional Experts: many of you</a:t>
            </a:r>
          </a:p>
        </p:txBody>
      </p:sp>
    </p:spTree>
    <p:extLst>
      <p:ext uri="{BB962C8B-B14F-4D97-AF65-F5344CB8AC3E}">
        <p14:creationId xmlns:p14="http://schemas.microsoft.com/office/powerpoint/2010/main" val="125865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Milestones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/>
              <a:t>Content analysis of current website (WI 2017)</a:t>
            </a:r>
          </a:p>
          <a:p>
            <a:r>
              <a:rPr lang="en-US" sz="2400"/>
              <a:t>OSUL functionality discussions (WI 2017, iterative) </a:t>
            </a:r>
          </a:p>
          <a:p>
            <a:r>
              <a:rPr lang="en-US" sz="2400"/>
              <a:t>User needs surveys (WI 2017, iterative)</a:t>
            </a:r>
          </a:p>
          <a:p>
            <a:r>
              <a:rPr lang="en-US" sz="2400"/>
              <a:t>Form a user experience (UX) cohort; start user testing (WI/SP 2017, testing iterative)</a:t>
            </a:r>
          </a:p>
          <a:p>
            <a:r>
              <a:rPr lang="en-US" sz="2400"/>
              <a:t>Initial draft of information architecture (SP 2017, rework based on testing)</a:t>
            </a:r>
          </a:p>
          <a:p>
            <a:r>
              <a:rPr lang="en-US" sz="2400"/>
              <a:t>Drupal training and content migration (late-SP 2017, ongoing)</a:t>
            </a:r>
          </a:p>
          <a:p>
            <a:r>
              <a:rPr lang="en-US" sz="2400"/>
              <a:t>Release early preview site for public feedback (mid-SU 2017)</a:t>
            </a:r>
          </a:p>
          <a:p>
            <a:r>
              <a:rPr lang="en-US" sz="2400"/>
              <a:t>Replace old site with new site (as soon as January 1, 2018, depending on content readiness and user testing results)</a:t>
            </a:r>
          </a:p>
        </p:txBody>
      </p:sp>
    </p:spTree>
    <p:extLst>
      <p:ext uri="{BB962C8B-B14F-4D97-AF65-F5344CB8AC3E}">
        <p14:creationId xmlns:p14="http://schemas.microsoft.com/office/powerpoint/2010/main" val="407274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1796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/>
              <a:t>Some FAQs</a:t>
            </a:r>
          </a:p>
        </p:txBody>
      </p:sp>
    </p:spTree>
    <p:extLst>
      <p:ext uri="{BB962C8B-B14F-4D97-AF65-F5344CB8AC3E}">
        <p14:creationId xmlns:p14="http://schemas.microsoft.com/office/powerpoint/2010/main" val="187348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95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Q: When will staff be able to "see something"?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1273"/>
            <a:ext cx="8229600" cy="4525963"/>
          </a:xfrm>
        </p:spPr>
        <p:txBody>
          <a:bodyPr/>
          <a:lstStyle/>
          <a:p>
            <a:r>
              <a:rPr lang="en-US"/>
              <a:t>OSUL will be able to see a rough version of the site in </a:t>
            </a:r>
            <a:r>
              <a:rPr lang="en-US" b="1"/>
              <a:t>late spring 2017</a:t>
            </a:r>
            <a:r>
              <a:rPr lang="en-US"/>
              <a:t>, when content training and content migration is scheduled to begin.</a:t>
            </a:r>
          </a:p>
          <a:p>
            <a:r>
              <a:rPr lang="en-US"/>
              <a:t>A public preview will be offered </a:t>
            </a:r>
            <a:r>
              <a:rPr lang="en-US" b="1"/>
              <a:t>mid-summer 2017</a:t>
            </a:r>
            <a:r>
              <a:rPr lang="en-US"/>
              <a:t>. This preview will </a:t>
            </a:r>
            <a:r>
              <a:rPr lang="en-US" u="sng"/>
              <a:t>not be a complete site</a:t>
            </a:r>
            <a:r>
              <a:rPr lang="en-US"/>
              <a:t>, but it will include testable portions for our users to try.</a:t>
            </a:r>
          </a:p>
        </p:txBody>
      </p:sp>
    </p:spTree>
    <p:extLst>
      <p:ext uri="{BB962C8B-B14F-4D97-AF65-F5344CB8AC3E}">
        <p14:creationId xmlns:p14="http://schemas.microsoft.com/office/powerpoint/2010/main" val="267928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95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Q: Won’t it be difficult to migrate content if the site isn’t complete?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1273"/>
            <a:ext cx="8229600" cy="4525963"/>
          </a:xfrm>
        </p:spPr>
        <p:txBody>
          <a:bodyPr>
            <a:normAutofit/>
          </a:bodyPr>
          <a:lstStyle/>
          <a:p>
            <a:r>
              <a:rPr lang="en-US" b="1"/>
              <a:t>Our new content management system, (Drupal) is modern, modular, and highly configurable. </a:t>
            </a:r>
            <a:r>
              <a:rPr lang="en-US"/>
              <a:t>We can begin moving content over the summer, even when we aren’t sure yet which labels or sections it will appear under in the finished site.</a:t>
            </a:r>
          </a:p>
          <a:p>
            <a:pPr lvl="1"/>
            <a:r>
              <a:rPr lang="en-US" sz="2400"/>
              <a:t>However, be prepared to revise some of your content for the new site’s format. We hope to hire a content person to assist.</a:t>
            </a:r>
          </a:p>
        </p:txBody>
      </p:sp>
    </p:spTree>
    <p:extLst>
      <p:ext uri="{BB962C8B-B14F-4D97-AF65-F5344CB8AC3E}">
        <p14:creationId xmlns:p14="http://schemas.microsoft.com/office/powerpoint/2010/main" val="229489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95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Q: The site switchover is not going to happen in the middle of a semester, is it?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9481"/>
            <a:ext cx="8372316" cy="3909557"/>
          </a:xfrm>
        </p:spPr>
        <p:txBody>
          <a:bodyPr/>
          <a:lstStyle/>
          <a:p>
            <a:r>
              <a:rPr lang="en-US" b="1"/>
              <a:t>Absolutely not! </a:t>
            </a:r>
            <a:r>
              <a:rPr lang="en-US"/>
              <a:t>But, if the new site is relatively complete based on content readiness and user testing, we may release it in parallel with the old site.</a:t>
            </a:r>
          </a:p>
        </p:txBody>
      </p:sp>
    </p:spTree>
    <p:extLst>
      <p:ext uri="{BB962C8B-B14F-4D97-AF65-F5344CB8AC3E}">
        <p14:creationId xmlns:p14="http://schemas.microsoft.com/office/powerpoint/2010/main" val="313268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900"/>
            <a:ext cx="832439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Q: What kinds of user testing will we use to get feedback?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1095"/>
            <a:ext cx="8229600" cy="4525963"/>
          </a:xfrm>
        </p:spPr>
        <p:txBody>
          <a:bodyPr>
            <a:normAutofit/>
          </a:bodyPr>
          <a:lstStyle/>
          <a:p>
            <a:r>
              <a:rPr lang="en-US" b="1"/>
              <a:t>Surveys with structured and open-ended questions </a:t>
            </a:r>
            <a:r>
              <a:rPr lang="en-US"/>
              <a:t>- to ask our users about their priorities and opinions</a:t>
            </a:r>
          </a:p>
          <a:p>
            <a:r>
              <a:rPr lang="en-US" b="1"/>
              <a:t>Face-to-face methods, such as cardsorting and focus groups</a:t>
            </a:r>
            <a:r>
              <a:rPr lang="en-US"/>
              <a:t> - to explore user-focused terminology and intuitive information architecture</a:t>
            </a:r>
          </a:p>
          <a:p>
            <a:r>
              <a:rPr lang="en-US" b="1"/>
              <a:t>Task-based user testing </a:t>
            </a:r>
            <a:r>
              <a:rPr lang="en-US"/>
              <a:t>- to test portions of the site for ease of use</a:t>
            </a:r>
          </a:p>
          <a:p>
            <a:r>
              <a:rPr lang="en-US" b="1"/>
              <a:t>Web analytics and heat mapping </a:t>
            </a:r>
            <a:r>
              <a:rPr lang="en-US"/>
              <a:t>- to look for use patterns indicative of good or bad design</a:t>
            </a:r>
          </a:p>
        </p:txBody>
      </p:sp>
    </p:spTree>
    <p:extLst>
      <p:ext uri="{BB962C8B-B14F-4D97-AF65-F5344CB8AC3E}">
        <p14:creationId xmlns:p14="http://schemas.microsoft.com/office/powerpoint/2010/main" val="4090475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10292</TotalTime>
  <Words>1233</Words>
  <Application>Microsoft Macintosh PowerPoint</Application>
  <PresentationFormat>On-screen Show (4:3)</PresentationFormat>
  <Paragraphs>239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Clarity</vt:lpstr>
      <vt:lpstr>Office Theme</vt:lpstr>
      <vt:lpstr>1_Office Theme</vt:lpstr>
      <vt:lpstr>Web Redesign Project Overview</vt:lpstr>
      <vt:lpstr>Project Goals</vt:lpstr>
      <vt:lpstr>Project Team</vt:lpstr>
      <vt:lpstr>Milestones</vt:lpstr>
      <vt:lpstr>Some FAQs</vt:lpstr>
      <vt:lpstr>Q: When will staff be able to "see something"?</vt:lpstr>
      <vt:lpstr>Q: Won’t it be difficult to migrate content if the site isn’t complete?</vt:lpstr>
      <vt:lpstr>Q: The site switchover is not going to happen in the middle of a semester, is it?</vt:lpstr>
      <vt:lpstr>Q: What kinds of user testing will we use to get feedback?</vt:lpstr>
      <vt:lpstr>Related Info: The UX Cohort</vt:lpstr>
      <vt:lpstr>Managers, We Need Your Help</vt:lpstr>
      <vt:lpstr>Just in Case…</vt:lpstr>
      <vt:lpstr>PowerPoint Presentation</vt:lpstr>
      <vt:lpstr>PowerPoint Presentation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Milestones</dc:title>
  <dc:creator>Robyn Ness</dc:creator>
  <cp:lastModifiedBy>Robyn Ness</cp:lastModifiedBy>
  <cp:revision>30</cp:revision>
  <dcterms:created xsi:type="dcterms:W3CDTF">2017-02-16T18:21:47Z</dcterms:created>
  <dcterms:modified xsi:type="dcterms:W3CDTF">2017-02-24T20:28:02Z</dcterms:modified>
</cp:coreProperties>
</file>